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256" r:id="rId2"/>
    <p:sldId id="388" r:id="rId3"/>
    <p:sldId id="268" r:id="rId4"/>
    <p:sldId id="390" r:id="rId5"/>
    <p:sldId id="403" r:id="rId6"/>
    <p:sldId id="258" r:id="rId7"/>
    <p:sldId id="327" r:id="rId8"/>
    <p:sldId id="300" r:id="rId9"/>
    <p:sldId id="301" r:id="rId10"/>
    <p:sldId id="302" r:id="rId11"/>
    <p:sldId id="391" r:id="rId12"/>
    <p:sldId id="389" r:id="rId13"/>
    <p:sldId id="392" r:id="rId14"/>
    <p:sldId id="394" r:id="rId15"/>
    <p:sldId id="376" r:id="rId16"/>
    <p:sldId id="306" r:id="rId17"/>
    <p:sldId id="358" r:id="rId18"/>
    <p:sldId id="330" r:id="rId19"/>
    <p:sldId id="299" r:id="rId20"/>
    <p:sldId id="331" r:id="rId21"/>
    <p:sldId id="329" r:id="rId22"/>
    <p:sldId id="311" r:id="rId23"/>
    <p:sldId id="399" r:id="rId24"/>
    <p:sldId id="312" r:id="rId25"/>
    <p:sldId id="313" r:id="rId26"/>
    <p:sldId id="363" r:id="rId27"/>
    <p:sldId id="364" r:id="rId28"/>
    <p:sldId id="365" r:id="rId29"/>
    <p:sldId id="315" r:id="rId30"/>
    <p:sldId id="333" r:id="rId31"/>
    <p:sldId id="334" r:id="rId32"/>
    <p:sldId id="395" r:id="rId33"/>
    <p:sldId id="336" r:id="rId34"/>
    <p:sldId id="366" r:id="rId35"/>
    <p:sldId id="337" r:id="rId36"/>
    <p:sldId id="339" r:id="rId37"/>
    <p:sldId id="338" r:id="rId38"/>
    <p:sldId id="340" r:id="rId39"/>
    <p:sldId id="396" r:id="rId40"/>
    <p:sldId id="341" r:id="rId41"/>
    <p:sldId id="344" r:id="rId42"/>
    <p:sldId id="343" r:id="rId43"/>
    <p:sldId id="345" r:id="rId44"/>
    <p:sldId id="346" r:id="rId45"/>
    <p:sldId id="347" r:id="rId46"/>
    <p:sldId id="262" r:id="rId47"/>
    <p:sldId id="397" r:id="rId48"/>
    <p:sldId id="351" r:id="rId49"/>
    <p:sldId id="352" r:id="rId50"/>
    <p:sldId id="353" r:id="rId51"/>
    <p:sldId id="367" r:id="rId52"/>
    <p:sldId id="368" r:id="rId53"/>
    <p:sldId id="370" r:id="rId54"/>
    <p:sldId id="371" r:id="rId55"/>
    <p:sldId id="372" r:id="rId56"/>
    <p:sldId id="373" r:id="rId57"/>
    <p:sldId id="309" r:id="rId58"/>
    <p:sldId id="374" r:id="rId59"/>
    <p:sldId id="375" r:id="rId60"/>
    <p:sldId id="379" r:id="rId61"/>
    <p:sldId id="381" r:id="rId62"/>
    <p:sldId id="402" r:id="rId63"/>
    <p:sldId id="383" r:id="rId64"/>
    <p:sldId id="382" r:id="rId65"/>
    <p:sldId id="385" r:id="rId66"/>
    <p:sldId id="384" r:id="rId67"/>
    <p:sldId id="386" r:id="rId68"/>
    <p:sldId id="400" r:id="rId69"/>
    <p:sldId id="401" r:id="rId70"/>
    <p:sldId id="387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95FA"/>
    <a:srgbClr val="000000"/>
    <a:srgbClr val="BFBFBF"/>
    <a:srgbClr val="548136"/>
    <a:srgbClr val="0266CC"/>
    <a:srgbClr val="646699"/>
    <a:srgbClr val="656599"/>
    <a:srgbClr val="9EC676"/>
    <a:srgbClr val="ABD77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2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2BB0B-739C-2C4F-B301-19722B576E3B}" type="datetimeFigureOut">
              <a:rPr lang="en-US" smtClean="0"/>
              <a:t>4/14/17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8176A-831F-0B47-BE05-6F238BF8B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9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38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6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21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0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8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13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97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176A-831F-0B47-BE05-6F238BF8B68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3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BA7DC-6C28-DB47-BDDF-786766587D4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CBFFD-A8BD-2C49-9FC5-A803CAFDA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8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emf"/><Relationship Id="rId5" Type="http://schemas.openxmlformats.org/officeDocument/2006/relationships/image" Target="../media/image1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Performance Metrics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7377" y="6174768"/>
            <a:ext cx="8336623" cy="467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 smtClean="0">
                <a:latin typeface="Avenir Next Ultra Light" charset="0"/>
                <a:ea typeface="Avenir Next Ultra Light" charset="0"/>
                <a:cs typeface="Avenir Next Ultra Light" charset="0"/>
              </a:rPr>
              <a:t>04.12.2017</a:t>
            </a:r>
            <a:endParaRPr lang="en-US" sz="1000" dirty="0">
              <a:latin typeface="Avenir Next Ultra Light" charset="0"/>
              <a:ea typeface="Avenir Next Ultra Light" charset="0"/>
              <a:cs typeface="Avenir Next Ultr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1752" y="768505"/>
            <a:ext cx="729575" cy="256808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038264" y="768505"/>
            <a:ext cx="729575" cy="140076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424779" y="768505"/>
            <a:ext cx="729575" cy="111866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38266" y="2694562"/>
            <a:ext cx="729575" cy="2383276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424779" y="4095344"/>
            <a:ext cx="729575" cy="98249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 in top 3: </a:t>
            </a:r>
            <a:r>
              <a:rPr lang="en-US" sz="2800" dirty="0" smtClean="0">
                <a:solidFill>
                  <a:srgbClr val="9CD3A5"/>
                </a:solidFill>
                <a:latin typeface="Avenir Next Medium" charset="0"/>
                <a:ea typeface="Avenir Next Medium" charset="0"/>
                <a:cs typeface="Avenir Next Medium" charset="0"/>
              </a:rPr>
              <a:t>base + state + bonus</a:t>
            </a:r>
            <a:endParaRPr lang="en-US" sz="2800" dirty="0">
              <a:solidFill>
                <a:srgbClr val="9CD3A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02924" y="211475"/>
            <a:ext cx="2817678" cy="47689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1752" y="768505"/>
            <a:ext cx="729575" cy="256808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038264" y="768505"/>
            <a:ext cx="729575" cy="140076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424779" y="768505"/>
            <a:ext cx="729575" cy="111866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38266" y="2694562"/>
            <a:ext cx="729575" cy="2383276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424779" y="4095344"/>
            <a:ext cx="729575" cy="98249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How’d we do?!?</a:t>
            </a:r>
            <a:endParaRPr lang="en-US" sz="2800" dirty="0">
              <a:solidFill>
                <a:srgbClr val="9CD3A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7811292" y="222984"/>
            <a:ext cx="729575" cy="1647275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817254" y="3351801"/>
            <a:ext cx="729575" cy="172388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1752" y="768505"/>
            <a:ext cx="729575" cy="256808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038264" y="768505"/>
            <a:ext cx="729575" cy="140076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424779" y="768505"/>
            <a:ext cx="729575" cy="111866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38266" y="2694562"/>
            <a:ext cx="729575" cy="2383276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424779" y="4095344"/>
            <a:ext cx="729575" cy="98249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2017-18 (if nothing changes)</a:t>
            </a:r>
            <a:endParaRPr lang="en-US" sz="2800" dirty="0">
              <a:solidFill>
                <a:srgbClr val="9CD3A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76993" y="18968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60526" y="1468843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USF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66718" y="167273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UWF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52961" y="208271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UCF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56749" y="1836686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FSU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49718" y="2756261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56749" y="312096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63780" y="331404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70811" y="342355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55661" y="414651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UNF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7809141" y="1870924"/>
            <a:ext cx="729575" cy="88254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797679" y="2753154"/>
            <a:ext cx="2538920" cy="1420021"/>
            <a:chOff x="5797679" y="2753154"/>
            <a:chExt cx="2538920" cy="1420021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5797679" y="2902095"/>
              <a:ext cx="2401099" cy="127108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8035041" y="2753154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72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7811292" y="222984"/>
            <a:ext cx="729575" cy="1647275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817254" y="3351801"/>
            <a:ext cx="729575" cy="172388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1752" y="768505"/>
            <a:ext cx="729575" cy="256808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038264" y="768505"/>
            <a:ext cx="729575" cy="140076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424779" y="768505"/>
            <a:ext cx="729575" cy="111866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38266" y="2694562"/>
            <a:ext cx="729575" cy="2383276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424779" y="4095344"/>
            <a:ext cx="729575" cy="98249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38794" y="4014290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59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252275" y="2902095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70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56028" y="4941661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50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575" y="5787958"/>
            <a:ext cx="544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UWF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9575" y="5190156"/>
            <a:ext cx="544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655" y="415724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FAMU, UNF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110" y="3960024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654" y="335423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FSU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6654" y="3144167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FIU, UCF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653" y="1526305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6653" y="2541511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USF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85870" y="1211777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4278" y="1729442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4279" y="150833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FAU, UCF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77760" y="1526305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USF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85869" y="201637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UCF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85869" y="2131786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85869" y="2325024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85869" y="252670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FIU, FSU, UWF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85869" y="2640845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UNF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77759" y="4565334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64278" y="202270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USF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64278" y="2325024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64277" y="313673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FSU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64276" y="3238317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64275" y="344690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64274" y="4268341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UWF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64273" y="4369927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UNF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2017-18 (if some things change)</a:t>
            </a:r>
            <a:endParaRPr lang="en-US" sz="2800" dirty="0">
              <a:solidFill>
                <a:srgbClr val="9CD3A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76993" y="18968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60526" y="1468843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USF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56749" y="167273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UWF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52961" y="208271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UCF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56749" y="1836686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FSU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49718" y="2756261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56749" y="312096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63780" y="331404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70811" y="342355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55661" y="414651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UNF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817252" y="3269938"/>
            <a:ext cx="729575" cy="81836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00139 0.145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00052 0.06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0.01719 0.1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02882 0.133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04218 -0.077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38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02917 0.118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5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00156 0.055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6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0069 0.0148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00104 0.041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3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2.77778E-7 0.17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7811292" y="222984"/>
            <a:ext cx="729575" cy="1647275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817254" y="3351801"/>
            <a:ext cx="729575" cy="172388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1752" y="768505"/>
            <a:ext cx="729575" cy="256808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038264" y="768505"/>
            <a:ext cx="729575" cy="140076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424779" y="768505"/>
            <a:ext cx="729575" cy="111866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38266" y="2694562"/>
            <a:ext cx="729575" cy="2383276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424779" y="4095344"/>
            <a:ext cx="729575" cy="98249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035041" y="2383286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75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638794" y="4014290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59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252275" y="2902095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70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56028" y="4941661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50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575" y="5787958"/>
            <a:ext cx="544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UWF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9575" y="5190156"/>
            <a:ext cx="544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655" y="415724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FAMU, UNF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110" y="3960024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654" y="335423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FSU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6654" y="3144167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FIU, UCF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653" y="1526305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6653" y="2541511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USF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85870" y="1211777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4278" y="1729442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4279" y="150833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FAU, UCF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77760" y="1526305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USF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85869" y="201637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UCF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85869" y="2131786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85869" y="2325024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85869" y="252670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FIU, FSU, UWF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85869" y="2640845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UNF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77759" y="4565334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64278" y="202270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USF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64278" y="2325024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64277" y="313673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FSU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64276" y="3238317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64275" y="344690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64274" y="4268341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UWF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64273" y="4369927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UNF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2017-18 </a:t>
            </a:r>
            <a:r>
              <a:rPr lang="en-US" sz="280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(we’re in </a:t>
            </a:r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the middle)</a:t>
            </a:r>
            <a:endParaRPr lang="en-US" sz="2800" dirty="0">
              <a:solidFill>
                <a:srgbClr val="9CD3A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76993" y="18968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60526" y="1468843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USF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66718" y="1672730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UWF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52961" y="208271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UCF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56749" y="1836686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FSU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49718" y="2756261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56749" y="312096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FIU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63780" y="331404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FGCU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70811" y="3423558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FAMU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55661" y="4146519"/>
            <a:ext cx="1050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UNF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#1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56969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294F9"/>
                </a:solidFill>
                <a:latin typeface="Avenir Next" charset="0"/>
                <a:ea typeface="Avenir Next" charset="0"/>
                <a:cs typeface="Avenir Next" charset="0"/>
              </a:rPr>
              <a:t>Percent of Bachelor’s Graduates Enrolled or Employed ($25,000+) in the U.S. One Year After Graduation</a:t>
            </a:r>
            <a:endParaRPr lang="en-US" sz="2800" dirty="0">
              <a:solidFill>
                <a:srgbClr val="3294F9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6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#1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56969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Percent of Bachelor’s Graduates Enrolled or Employed ($25,000+) in the U.S. One Year After Graduation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4189216"/>
            <a:ext cx="9144000" cy="0"/>
          </a:xfrm>
          <a:prstGeom prst="line">
            <a:avLst/>
          </a:prstGeom>
          <a:ln w="28575">
            <a:solidFill>
              <a:srgbClr val="3195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53162" y="4100135"/>
            <a:ext cx="6056" cy="8420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1286" y="3282902"/>
            <a:ext cx="87586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May</a:t>
            </a:r>
          </a:p>
          <a:p>
            <a:pPr algn="ctr"/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2015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1796" y="3675876"/>
            <a:ext cx="11412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June 30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6327" y="3673820"/>
            <a:ext cx="9800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April 1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132613" y="4100134"/>
            <a:ext cx="0" cy="8420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555659" y="4100134"/>
            <a:ext cx="0" cy="22156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382565" y="5122809"/>
            <a:ext cx="7173094" cy="432391"/>
          </a:xfrm>
          <a:prstGeom prst="roundRect">
            <a:avLst/>
          </a:prstGeom>
          <a:solidFill>
            <a:srgbClr val="319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enroll in a course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1382565" y="5830948"/>
            <a:ext cx="7173094" cy="432391"/>
          </a:xfrm>
          <a:prstGeom prst="roundRect">
            <a:avLst/>
          </a:prstGeom>
          <a:solidFill>
            <a:srgbClr val="319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receive an overseas scholarship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5000365" y="4415895"/>
            <a:ext cx="2137629" cy="432391"/>
          </a:xfrm>
          <a:prstGeom prst="roundRect">
            <a:avLst/>
          </a:prstGeom>
          <a:solidFill>
            <a:srgbClr val="319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/>
              <a:t>earn $6,250+</a:t>
            </a:r>
            <a:r>
              <a:rPr lang="en-US" sz="2800" dirty="0" smtClean="0">
                <a:solidFill>
                  <a:srgbClr val="FFFF00"/>
                </a:solidFill>
              </a:rPr>
              <a:t>*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50103" y="3671349"/>
            <a:ext cx="10111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July 31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000365" y="4106763"/>
            <a:ext cx="0" cy="8353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293245" y="4116459"/>
            <a:ext cx="0" cy="1772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589688" y="3683311"/>
            <a:ext cx="14402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Jan. </a:t>
            </a:r>
            <a:r>
              <a:rPr lang="en-US" sz="2800" dirty="0" smtClean="0">
                <a:solidFill>
                  <a:srgbClr val="267DD2"/>
                </a:solidFill>
                <a:latin typeface="+mj-lt"/>
                <a:ea typeface="Avenir Next" charset="0"/>
                <a:cs typeface="Avenir Next" charset="0"/>
              </a:rPr>
              <a:t>2016</a:t>
            </a:r>
            <a:endParaRPr lang="en-US" sz="2800" dirty="0">
              <a:solidFill>
                <a:srgbClr val="267DD2"/>
              </a:solidFill>
              <a:latin typeface="+mj-lt"/>
              <a:ea typeface="Avenir Next" charset="0"/>
              <a:cs typeface="Avenir Next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2143"/>
            <a:ext cx="1306324" cy="932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64" y="4338073"/>
            <a:ext cx="742961" cy="7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47877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3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47877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47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936" y="4302413"/>
            <a:ext cx="2403385" cy="18415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6" y="451886"/>
            <a:ext cx="3283164" cy="18467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534" y="218918"/>
            <a:ext cx="3082191" cy="2986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652" y="4101574"/>
            <a:ext cx="2302112" cy="22432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9481" y="402788"/>
            <a:ext cx="35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1</a:t>
            </a:r>
            <a:endParaRPr lang="en-US" sz="400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7183" y="385797"/>
            <a:ext cx="35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venir Next" charset="0"/>
                <a:ea typeface="Avenir Next" charset="0"/>
                <a:cs typeface="Avenir Next" charset="0"/>
              </a:rPr>
              <a:t>2</a:t>
            </a:r>
            <a:endParaRPr lang="en-US" sz="4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634" y="3967833"/>
            <a:ext cx="35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venir Next" charset="0"/>
                <a:ea typeface="Avenir Next" charset="0"/>
                <a:cs typeface="Avenir Next" charset="0"/>
              </a:rPr>
              <a:t>3</a:t>
            </a:r>
            <a:endParaRPr lang="en-US" sz="4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7183" y="3967833"/>
            <a:ext cx="35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venir Next" charset="0"/>
                <a:ea typeface="Avenir Next" charset="0"/>
                <a:cs typeface="Avenir Next" charset="0"/>
              </a:rPr>
              <a:t>4</a:t>
            </a:r>
            <a:endParaRPr lang="en-US" sz="40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5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47877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0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enrolled, earned $25k+, overseas in 14 months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47877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rice-is-right-losing-ho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6569826"/>
            <a:ext cx="328773" cy="25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491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enrolled, earned $25k+, overseas in 14 months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818473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22000"/>
          </a:blip>
          <a:srcRect l="72680" t="42826" r="25128" b="48959"/>
          <a:stretch/>
        </p:blipFill>
        <p:spPr>
          <a:xfrm>
            <a:off x="6478772" y="3225209"/>
            <a:ext cx="184298" cy="5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22000"/>
          </a:blip>
          <a:srcRect l="72680" t="42826" r="25128" b="48959"/>
          <a:stretch/>
        </p:blipFill>
        <p:spPr>
          <a:xfrm>
            <a:off x="6478772" y="3225209"/>
            <a:ext cx="184298" cy="5174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enrolled, earned $25k+, overseas in 14 months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818473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6832315" y="3277456"/>
            <a:ext cx="0" cy="4857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80945" y="3359649"/>
            <a:ext cx="5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3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9688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294F9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Next Medium" charset="0"/>
                <a:ea typeface="Avenir Next Medium" charset="0"/>
                <a:cs typeface="Avenir Next Medium" charset="0"/>
              </a:rPr>
              <a:t>1: </a:t>
            </a:r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enrolled, earned $25k+, overseas in 14 months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104600" y="3441843"/>
            <a:ext cx="565077" cy="2703261"/>
            <a:chOff x="8104600" y="3441843"/>
            <a:chExt cx="565077" cy="270326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8114872" y="3441843"/>
              <a:ext cx="0" cy="27032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8104600" y="4622302"/>
              <a:ext cx="565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+53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50188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#2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42794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0B96D"/>
                </a:solidFill>
                <a:latin typeface="Avenir Next" charset="0"/>
                <a:ea typeface="Avenir Next" charset="0"/>
                <a:cs typeface="Avenir Next" charset="0"/>
              </a:rPr>
              <a:t>Median Wages of Bachelor’s Graduates Employed Full-Time in Florida One Year After Graduation</a:t>
            </a:r>
            <a:endParaRPr lang="en-US" sz="2800" dirty="0">
              <a:solidFill>
                <a:srgbClr val="30B96D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#2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42794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Median Wages of Bachelor’s Graduates Employed Full-Time in Florida One Year After Graduation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999" y="2575722"/>
            <a:ext cx="5911704" cy="432391"/>
          </a:xfrm>
          <a:prstGeom prst="roundRect">
            <a:avLst/>
          </a:prstGeom>
          <a:solidFill>
            <a:srgbClr val="32B96D"/>
          </a:solidFill>
          <a:ln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Graduating Class of 2015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59689" y="5391193"/>
            <a:ext cx="60666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wages earned from April </a:t>
            </a:r>
            <a:r>
              <a:rPr lang="mr-IN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–</a:t>
            </a:r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 June of 2016</a:t>
            </a:r>
            <a:endParaRPr lang="en-US" sz="28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23999" y="5351708"/>
            <a:ext cx="6074735" cy="0"/>
          </a:xfrm>
          <a:prstGeom prst="line">
            <a:avLst/>
          </a:prstGeom>
          <a:ln w="28575">
            <a:solidFill>
              <a:srgbClr val="32B9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32119" y="5351708"/>
            <a:ext cx="0" cy="134666"/>
          </a:xfrm>
          <a:prstGeom prst="line">
            <a:avLst/>
          </a:prstGeom>
          <a:ln w="12700">
            <a:solidFill>
              <a:srgbClr val="32B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miley Face 9"/>
          <p:cNvSpPr/>
          <p:nvPr/>
        </p:nvSpPr>
        <p:spPr>
          <a:xfrm>
            <a:off x="4607937" y="5112480"/>
            <a:ext cx="170121" cy="170121"/>
          </a:xfrm>
          <a:prstGeom prst="smileyFace">
            <a:avLst/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2350127" y="51177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1807866" y="51230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2350127" y="4913105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3012888" y="51124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3012888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3479032" y="510272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4061636" y="511246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4843952" y="5112922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4843952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4843952" y="471121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5301152" y="511246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5802911" y="51230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4342193" y="511246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4063365" y="4907784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2637206" y="5110652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27" y="4997878"/>
            <a:ext cx="295350" cy="2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#2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42794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Median Wages of Bachelor’s Graduates Employed Full-Time in Florida One Year After Graduation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999" y="2575722"/>
            <a:ext cx="5911704" cy="432391"/>
          </a:xfrm>
          <a:prstGeom prst="roundRect">
            <a:avLst/>
          </a:prstGeom>
          <a:solidFill>
            <a:srgbClr val="32B96D"/>
          </a:solidFill>
          <a:ln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Graduating Class of 2015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59689" y="5391193"/>
            <a:ext cx="60666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wages earned from April </a:t>
            </a:r>
            <a:r>
              <a:rPr lang="mr-IN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–</a:t>
            </a:r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 June of 2016</a:t>
            </a:r>
            <a:endParaRPr lang="en-US" sz="28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23999" y="5351708"/>
            <a:ext cx="6074735" cy="0"/>
          </a:xfrm>
          <a:prstGeom prst="line">
            <a:avLst/>
          </a:prstGeom>
          <a:ln w="28575">
            <a:solidFill>
              <a:srgbClr val="32B9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32119" y="5351708"/>
            <a:ext cx="0" cy="134666"/>
          </a:xfrm>
          <a:prstGeom prst="line">
            <a:avLst/>
          </a:prstGeom>
          <a:ln w="12700">
            <a:solidFill>
              <a:srgbClr val="32B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miley Face 9"/>
          <p:cNvSpPr/>
          <p:nvPr/>
        </p:nvSpPr>
        <p:spPr>
          <a:xfrm>
            <a:off x="4607937" y="5112480"/>
            <a:ext cx="170121" cy="170121"/>
          </a:xfrm>
          <a:prstGeom prst="smileyFace">
            <a:avLst/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2350127" y="51177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1807866" y="51230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2350127" y="4913105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3012888" y="51124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3012888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3479032" y="510272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4061636" y="511246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4843952" y="5112922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4843952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4843952" y="471121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5301152" y="511246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5802911" y="51230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4342193" y="511246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4063365" y="4907784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2637206" y="5110652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77450" y="4023276"/>
            <a:ext cx="43603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earned $4,125 or more</a:t>
            </a:r>
            <a:endParaRPr lang="en-US" sz="32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77449" y="3990740"/>
            <a:ext cx="4360328" cy="1360968"/>
          </a:xfrm>
          <a:prstGeom prst="rect">
            <a:avLst/>
          </a:prstGeom>
          <a:noFill/>
          <a:ln w="19050"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1523" y="3990739"/>
            <a:ext cx="1438505" cy="1360968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Part-time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27" y="4997878"/>
            <a:ext cx="295350" cy="2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5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#2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7" y="942794"/>
            <a:ext cx="88229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Median Wages of Bachelor’s Graduates Employed Full-Time in Florida One Year After Graduation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999" y="2575722"/>
            <a:ext cx="5911704" cy="432391"/>
          </a:xfrm>
          <a:prstGeom prst="roundRect">
            <a:avLst/>
          </a:prstGeom>
          <a:solidFill>
            <a:srgbClr val="32B96D"/>
          </a:solidFill>
          <a:ln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Graduating Class of 2015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59689" y="5391193"/>
            <a:ext cx="60666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wages earned from April </a:t>
            </a:r>
            <a:r>
              <a:rPr lang="mr-IN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–</a:t>
            </a:r>
            <a:r>
              <a:rPr lang="en-US" sz="28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 June of 2016</a:t>
            </a:r>
            <a:endParaRPr lang="en-US" sz="28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23999" y="5351708"/>
            <a:ext cx="6074735" cy="0"/>
          </a:xfrm>
          <a:prstGeom prst="line">
            <a:avLst/>
          </a:prstGeom>
          <a:ln w="28575">
            <a:solidFill>
              <a:srgbClr val="32B96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32119" y="5351708"/>
            <a:ext cx="0" cy="134666"/>
          </a:xfrm>
          <a:prstGeom prst="line">
            <a:avLst/>
          </a:prstGeom>
          <a:ln w="12700">
            <a:solidFill>
              <a:srgbClr val="32B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miley Face 9"/>
          <p:cNvSpPr/>
          <p:nvPr/>
        </p:nvSpPr>
        <p:spPr>
          <a:xfrm>
            <a:off x="4607937" y="5112480"/>
            <a:ext cx="170121" cy="170121"/>
          </a:xfrm>
          <a:prstGeom prst="smileyFace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2350127" y="51177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1807866" y="5123080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2350127" y="4913105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3012888" y="51124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3012888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3479032" y="510272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4061636" y="511246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/>
          <p:cNvSpPr/>
          <p:nvPr/>
        </p:nvSpPr>
        <p:spPr>
          <a:xfrm>
            <a:off x="4843952" y="5112922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/>
          <p:cNvSpPr/>
          <p:nvPr/>
        </p:nvSpPr>
        <p:spPr>
          <a:xfrm>
            <a:off x="4843952" y="4910897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/>
          <p:cNvSpPr/>
          <p:nvPr/>
        </p:nvSpPr>
        <p:spPr>
          <a:xfrm>
            <a:off x="4843952" y="471121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5301152" y="5112466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/>
          <p:cNvSpPr/>
          <p:nvPr/>
        </p:nvSpPr>
        <p:spPr>
          <a:xfrm>
            <a:off x="5802911" y="5123080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miley Face 33"/>
          <p:cNvSpPr/>
          <p:nvPr/>
        </p:nvSpPr>
        <p:spPr>
          <a:xfrm>
            <a:off x="4342193" y="5112465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miley Face 34"/>
          <p:cNvSpPr/>
          <p:nvPr/>
        </p:nvSpPr>
        <p:spPr>
          <a:xfrm>
            <a:off x="4063365" y="4907784"/>
            <a:ext cx="170121" cy="170121"/>
          </a:xfrm>
          <a:prstGeom prst="smileyFace">
            <a:avLst>
              <a:gd name="adj" fmla="val 4653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2637206" y="5110652"/>
            <a:ext cx="170121" cy="170121"/>
          </a:xfrm>
          <a:prstGeom prst="smileyFace">
            <a:avLst>
              <a:gd name="adj" fmla="val -486"/>
            </a:avLst>
          </a:prstGeom>
          <a:solidFill>
            <a:srgbClr val="32B96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77450" y="4023276"/>
            <a:ext cx="43603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0B96D"/>
                </a:solidFill>
                <a:ea typeface="Avenir Next" charset="0"/>
                <a:cs typeface="Avenir Next" charset="0"/>
              </a:rPr>
              <a:t>earned $4,125 or more</a:t>
            </a:r>
            <a:endParaRPr lang="en-US" sz="3200" dirty="0">
              <a:solidFill>
                <a:srgbClr val="30B96D"/>
              </a:solidFill>
              <a:ea typeface="Avenir Next" charset="0"/>
              <a:cs typeface="Avenir Next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77449" y="3990740"/>
            <a:ext cx="4360328" cy="1360968"/>
          </a:xfrm>
          <a:prstGeom prst="rect">
            <a:avLst/>
          </a:prstGeom>
          <a:noFill/>
          <a:ln w="19050">
            <a:solidFill>
              <a:srgbClr val="32B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1523" y="3990739"/>
            <a:ext cx="1438505" cy="1360968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Part-time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 rot="16200000">
            <a:off x="5001329" y="1604216"/>
            <a:ext cx="312570" cy="4360330"/>
          </a:xfrm>
          <a:prstGeom prst="rightBrace">
            <a:avLst>
              <a:gd name="adj1" fmla="val 3569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792693" y="3232917"/>
            <a:ext cx="2729840" cy="4323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 x median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27" y="4997878"/>
            <a:ext cx="295350" cy="2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2: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median wages 14 months after graduating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521300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8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78994" y="0"/>
            <a:ext cx="1765005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4823"/>
          <a:stretch/>
        </p:blipFill>
        <p:spPr>
          <a:xfrm>
            <a:off x="1750002" y="58366"/>
            <a:ext cx="5701385" cy="676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2: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median wages 14 months after graduating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521300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pir-ding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1950" y="6506295"/>
            <a:ext cx="320385" cy="32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30B96D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2: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median wages 14 months after graduating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46826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1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077860"/>
            <a:ext cx="9144000" cy="2387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/>
              <a:t>What can we do</a:t>
            </a:r>
            <a:endParaRPr lang="en-US" sz="5400" dirty="0" smtClean="0">
              <a:solidFill>
                <a:srgbClr val="3195FA"/>
              </a:solidFill>
            </a:endParaRPr>
          </a:p>
          <a:p>
            <a:pPr algn="ctr"/>
            <a:r>
              <a:rPr lang="en-US" sz="5400" dirty="0" smtClean="0"/>
              <a:t>to help with post-graduation</a:t>
            </a:r>
          </a:p>
          <a:p>
            <a:pPr algn="ctr"/>
            <a:r>
              <a:rPr lang="en-US" sz="5400" dirty="0" smtClean="0">
                <a:solidFill>
                  <a:srgbClr val="3195FA"/>
                </a:solidFill>
              </a:rPr>
              <a:t>employment and enrollment</a:t>
            </a:r>
            <a:r>
              <a:rPr lang="en-US" sz="5400" dirty="0" smtClean="0"/>
              <a:t>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48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#3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6" y="942794"/>
            <a:ext cx="888135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Cost to the Student:</a:t>
            </a:r>
          </a:p>
          <a:p>
            <a:r>
              <a:rPr lang="en-US" sz="2800" dirty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   Net Tuition and Fees per 120 Credit Hours</a:t>
            </a:r>
            <a:endParaRPr lang="en-US" sz="2800" dirty="0">
              <a:solidFill>
                <a:srgbClr val="D1A908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#3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6" y="942794"/>
            <a:ext cx="888135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Cost to the Student: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   Net Tuition and Fees per 120 Credit Hours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4923" y="2738217"/>
            <a:ext cx="3374064" cy="581248"/>
          </a:xfrm>
          <a:prstGeom prst="roundRect">
            <a:avLst/>
          </a:prstGeom>
          <a:solidFill>
            <a:srgbClr val="D0A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4000" dirty="0" smtClean="0"/>
              <a:t>sticker price</a:t>
            </a:r>
            <a:endParaRPr lang="en-US" sz="4000" dirty="0"/>
          </a:p>
        </p:txBody>
      </p:sp>
      <p:sp>
        <p:nvSpPr>
          <p:cNvPr id="6" name="Rounded Rectangle 5"/>
          <p:cNvSpPr/>
          <p:nvPr/>
        </p:nvSpPr>
        <p:spPr>
          <a:xfrm>
            <a:off x="474923" y="4060802"/>
            <a:ext cx="3374064" cy="581248"/>
          </a:xfrm>
          <a:prstGeom prst="roundRect">
            <a:avLst/>
          </a:prstGeom>
          <a:solidFill>
            <a:srgbClr val="D0A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4000" dirty="0" smtClean="0"/>
              <a:t>financial aid</a:t>
            </a:r>
            <a:endParaRPr lang="en-US" sz="4000" dirty="0"/>
          </a:p>
        </p:txBody>
      </p:sp>
      <p:sp>
        <p:nvSpPr>
          <p:cNvPr id="7" name="Rounded Rectangle 6"/>
          <p:cNvSpPr/>
          <p:nvPr/>
        </p:nvSpPr>
        <p:spPr>
          <a:xfrm>
            <a:off x="474923" y="5377967"/>
            <a:ext cx="3374064" cy="581248"/>
          </a:xfrm>
          <a:prstGeom prst="roundRect">
            <a:avLst/>
          </a:prstGeom>
          <a:solidFill>
            <a:srgbClr val="D0A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3600" dirty="0" smtClean="0"/>
              <a:t>net tuition &amp; fees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8478" y="5162408"/>
            <a:ext cx="38586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6959" y="3726188"/>
            <a:ext cx="3579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7128" y="2598358"/>
            <a:ext cx="151589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credit hours attempted by graduates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4019108" y="2544726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98513" y="2599128"/>
            <a:ext cx="20456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   tuition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fees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books per credit</a:t>
            </a:r>
          </a:p>
        </p:txBody>
      </p:sp>
      <p:sp>
        <p:nvSpPr>
          <p:cNvPr id="17" name="Left Bracket 16"/>
          <p:cNvSpPr/>
          <p:nvPr/>
        </p:nvSpPr>
        <p:spPr>
          <a:xfrm flipH="1">
            <a:off x="5987930" y="2544726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ket 17"/>
          <p:cNvSpPr/>
          <p:nvPr/>
        </p:nvSpPr>
        <p:spPr>
          <a:xfrm>
            <a:off x="4017675" y="3876508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97080" y="3930910"/>
            <a:ext cx="266522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   scholarships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grants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waivers per credit</a:t>
            </a:r>
          </a:p>
        </p:txBody>
      </p:sp>
      <p:sp>
        <p:nvSpPr>
          <p:cNvPr id="20" name="Left Bracket 19"/>
          <p:cNvSpPr/>
          <p:nvPr/>
        </p:nvSpPr>
        <p:spPr>
          <a:xfrm flipH="1">
            <a:off x="6607891" y="3876508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/>
          <p:cNvSpPr/>
          <p:nvPr/>
        </p:nvSpPr>
        <p:spPr>
          <a:xfrm>
            <a:off x="6541135" y="2548878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/>
          <p:cNvSpPr/>
          <p:nvPr/>
        </p:nvSpPr>
        <p:spPr>
          <a:xfrm flipH="1">
            <a:off x="8024548" y="2548877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111832" y="2813397"/>
            <a:ext cx="510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x</a:t>
            </a:r>
            <a:endParaRPr lang="en-US" sz="28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02425" y="3930910"/>
            <a:ext cx="72212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124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hours</a:t>
            </a:r>
          </a:p>
        </p:txBody>
      </p:sp>
      <p:sp>
        <p:nvSpPr>
          <p:cNvPr id="31" name="Left Bracket 30"/>
          <p:cNvSpPr/>
          <p:nvPr/>
        </p:nvSpPr>
        <p:spPr>
          <a:xfrm>
            <a:off x="7136431" y="3881430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ket 31"/>
          <p:cNvSpPr/>
          <p:nvPr/>
        </p:nvSpPr>
        <p:spPr>
          <a:xfrm flipH="1">
            <a:off x="7826075" y="3881429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07128" y="4145949"/>
            <a:ext cx="510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x</a:t>
            </a:r>
            <a:endParaRPr lang="en-US" sz="28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3: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net cost to student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81955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0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3: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net cost to student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819552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0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3: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net cost to student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123273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50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3: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net cost to student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92740" y="1029586"/>
            <a:ext cx="2396172" cy="69997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D1A90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#3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6" y="942794"/>
            <a:ext cx="888135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Cost to the Student: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    Net Tuition and Fees per 120 Credit Hours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4923" y="2738217"/>
            <a:ext cx="3374064" cy="581248"/>
          </a:xfrm>
          <a:prstGeom prst="roundRect">
            <a:avLst/>
          </a:prstGeom>
          <a:solidFill>
            <a:srgbClr val="D0A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4000" dirty="0" smtClean="0"/>
              <a:t>sticker price</a:t>
            </a:r>
            <a:endParaRPr lang="en-US" sz="4000" dirty="0"/>
          </a:p>
        </p:txBody>
      </p:sp>
      <p:sp>
        <p:nvSpPr>
          <p:cNvPr id="6" name="Rounded Rectangle 5"/>
          <p:cNvSpPr/>
          <p:nvPr/>
        </p:nvSpPr>
        <p:spPr>
          <a:xfrm>
            <a:off x="474923" y="4060802"/>
            <a:ext cx="3374064" cy="581248"/>
          </a:xfrm>
          <a:prstGeom prst="roundRect">
            <a:avLst/>
          </a:prstGeom>
          <a:solidFill>
            <a:srgbClr val="D0A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4000" dirty="0" smtClean="0"/>
              <a:t>financial aid</a:t>
            </a:r>
            <a:endParaRPr lang="en-US" sz="4000" dirty="0"/>
          </a:p>
        </p:txBody>
      </p:sp>
      <p:sp>
        <p:nvSpPr>
          <p:cNvPr id="7" name="Rounded Rectangle 6"/>
          <p:cNvSpPr/>
          <p:nvPr/>
        </p:nvSpPr>
        <p:spPr>
          <a:xfrm>
            <a:off x="474923" y="5377967"/>
            <a:ext cx="3374064" cy="581248"/>
          </a:xfrm>
          <a:prstGeom prst="roundRect">
            <a:avLst/>
          </a:prstGeom>
          <a:solidFill>
            <a:srgbClr val="D0A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3600" dirty="0" smtClean="0"/>
              <a:t>net tuition &amp; fees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8478" y="5162408"/>
            <a:ext cx="38586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6959" y="3726188"/>
            <a:ext cx="3579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7128" y="2598358"/>
            <a:ext cx="151589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credit hours attempted by graduates</a:t>
            </a:r>
          </a:p>
        </p:txBody>
      </p:sp>
      <p:sp>
        <p:nvSpPr>
          <p:cNvPr id="11" name="Left Bracket 10"/>
          <p:cNvSpPr/>
          <p:nvPr/>
        </p:nvSpPr>
        <p:spPr>
          <a:xfrm>
            <a:off x="4019108" y="2544726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98513" y="2599128"/>
            <a:ext cx="20456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   tuition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fees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books per credit</a:t>
            </a:r>
          </a:p>
        </p:txBody>
      </p:sp>
      <p:sp>
        <p:nvSpPr>
          <p:cNvPr id="17" name="Left Bracket 16"/>
          <p:cNvSpPr/>
          <p:nvPr/>
        </p:nvSpPr>
        <p:spPr>
          <a:xfrm flipH="1">
            <a:off x="5987930" y="2544726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ket 17"/>
          <p:cNvSpPr/>
          <p:nvPr/>
        </p:nvSpPr>
        <p:spPr>
          <a:xfrm>
            <a:off x="4017675" y="3876508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97080" y="3930910"/>
            <a:ext cx="266522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    scholarships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grants per 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+ waivers per credit</a:t>
            </a:r>
          </a:p>
        </p:txBody>
      </p:sp>
      <p:sp>
        <p:nvSpPr>
          <p:cNvPr id="20" name="Left Bracket 19"/>
          <p:cNvSpPr/>
          <p:nvPr/>
        </p:nvSpPr>
        <p:spPr>
          <a:xfrm flipH="1">
            <a:off x="6607891" y="3876508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/>
          <p:cNvSpPr/>
          <p:nvPr/>
        </p:nvSpPr>
        <p:spPr>
          <a:xfrm>
            <a:off x="6541135" y="2548878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/>
          <p:cNvSpPr/>
          <p:nvPr/>
        </p:nvSpPr>
        <p:spPr>
          <a:xfrm flipH="1">
            <a:off x="8024548" y="2548877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111832" y="2813397"/>
            <a:ext cx="510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x</a:t>
            </a:r>
            <a:endParaRPr lang="en-US" sz="28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02425" y="3930910"/>
            <a:ext cx="72212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124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credit</a:t>
            </a:r>
          </a:p>
          <a:p>
            <a:r>
              <a:rPr lang="en-US" dirty="0" smtClean="0">
                <a:solidFill>
                  <a:srgbClr val="D1A908"/>
                </a:solidFill>
                <a:latin typeface="Avenir Next" charset="0"/>
                <a:ea typeface="Avenir Next" charset="0"/>
                <a:cs typeface="Avenir Next" charset="0"/>
              </a:rPr>
              <a:t>hours</a:t>
            </a:r>
          </a:p>
        </p:txBody>
      </p:sp>
      <p:sp>
        <p:nvSpPr>
          <p:cNvPr id="31" name="Left Bracket 30"/>
          <p:cNvSpPr/>
          <p:nvPr/>
        </p:nvSpPr>
        <p:spPr>
          <a:xfrm>
            <a:off x="7136431" y="3881430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ket 31"/>
          <p:cNvSpPr/>
          <p:nvPr/>
        </p:nvSpPr>
        <p:spPr>
          <a:xfrm flipH="1">
            <a:off x="7826075" y="3881429"/>
            <a:ext cx="198473" cy="978195"/>
          </a:xfrm>
          <a:prstGeom prst="leftBracket">
            <a:avLst>
              <a:gd name="adj" fmla="val 1154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07128" y="4145949"/>
            <a:ext cx="5103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Avenir Next" charset="0"/>
                <a:ea typeface="Avenir Next" charset="0"/>
                <a:cs typeface="Avenir Next" charset="0"/>
              </a:rPr>
              <a:t>x</a:t>
            </a:r>
            <a:endParaRPr lang="en-US" sz="28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643624"/>
            <a:ext cx="9144000" cy="3214376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-1575"/>
            <a:ext cx="9144000" cy="238437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4097080" y="2157573"/>
            <a:ext cx="2014752" cy="1773337"/>
          </a:xfrm>
          <a:prstGeom prst="noSmoking">
            <a:avLst>
              <a:gd name="adj" fmla="val 1353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7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4823"/>
          <a:stretch/>
        </p:blipFill>
        <p:spPr>
          <a:xfrm>
            <a:off x="1750002" y="58366"/>
            <a:ext cx="5701385" cy="67607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513"/>
            <a:ext cx="18288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78994" y="0"/>
            <a:ext cx="1765005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27088" y="-1712"/>
            <a:ext cx="5551906" cy="3155878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7088" y="3719244"/>
            <a:ext cx="5551906" cy="3138755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017196" y="3369924"/>
            <a:ext cx="441788" cy="2465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741542" y="3380198"/>
            <a:ext cx="279114" cy="2448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Metric #4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506" y="942794"/>
            <a:ext cx="88813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9E7FD5"/>
                </a:solidFill>
                <a:latin typeface="Avenir Next" charset="0"/>
                <a:ea typeface="Avenir Next" charset="0"/>
                <a:cs typeface="Avenir Next" charset="0"/>
              </a:rPr>
              <a:t>Six Year FTIC Graduation Rate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141" y="2764507"/>
            <a:ext cx="8939719" cy="954107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FTIC = first time in college</a:t>
            </a:r>
          </a:p>
          <a:p>
            <a:r>
              <a:rPr lang="en-US" sz="2800" dirty="0">
                <a:solidFill>
                  <a:srgbClr val="9E7FD5"/>
                </a:solidFill>
                <a:latin typeface="Avenir Next" charset="0"/>
                <a:ea typeface="Avenir Next" charset="0"/>
                <a:cs typeface="Avenir Next" charset="0"/>
              </a:rPr>
              <a:t>FTIC</a:t>
            </a:r>
            <a:r>
              <a:rPr lang="en-US" sz="28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 = </a:t>
            </a:r>
            <a:r>
              <a:rPr lang="en-US" sz="2800" dirty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students entering with &lt; 12 credits </a:t>
            </a:r>
            <a:r>
              <a:rPr lang="en-US" sz="20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after high school</a:t>
            </a:r>
            <a:endParaRPr lang="en-US" sz="2000" dirty="0">
              <a:solidFill>
                <a:schemeClr val="bg1"/>
              </a:solidFill>
              <a:latin typeface="Avenir Next Ultra Light" charset="0"/>
              <a:ea typeface="Avenir Next Ultra Light" charset="0"/>
              <a:cs typeface="Avenir Next Ultr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72985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8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72985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4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72985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1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918791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7FD5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4: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6-year graduation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18791" y="6592187"/>
            <a:ext cx="46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7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48BDC8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5: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First-to-second year retention rate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077860"/>
            <a:ext cx="9144000" cy="2387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/>
              <a:t>How can we help </a:t>
            </a:r>
          </a:p>
          <a:p>
            <a:pPr algn="ctr"/>
            <a:r>
              <a:rPr lang="en-US" sz="5400" dirty="0" smtClean="0"/>
              <a:t>with </a:t>
            </a:r>
            <a:r>
              <a:rPr lang="en-US" sz="5400" dirty="0" smtClean="0">
                <a:solidFill>
                  <a:srgbClr val="3195FA"/>
                </a:solidFill>
              </a:rPr>
              <a:t>retention</a:t>
            </a:r>
            <a:r>
              <a:rPr lang="en-US" sz="5400" dirty="0" smtClean="0"/>
              <a:t> and</a:t>
            </a:r>
          </a:p>
          <a:p>
            <a:pPr algn="ctr"/>
            <a:r>
              <a:rPr lang="en-US" sz="5400" dirty="0" smtClean="0">
                <a:solidFill>
                  <a:srgbClr val="3195FA"/>
                </a:solidFill>
              </a:rPr>
              <a:t>on-time graduation</a:t>
            </a:r>
            <a:r>
              <a:rPr lang="en-US" sz="5400" dirty="0" smtClean="0"/>
              <a:t>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6842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8930" y="0"/>
            <a:ext cx="1028186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3566" y="4216124"/>
            <a:ext cx="69292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Lightning Round</a:t>
            </a:r>
            <a:endParaRPr lang="en-US" sz="80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680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EC9E2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6: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STEM, international, environmental studies degrees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4823"/>
          <a:stretch/>
        </p:blipFill>
        <p:spPr>
          <a:xfrm>
            <a:off x="1750002" y="58366"/>
            <a:ext cx="5701385" cy="67607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28167" y="659219"/>
            <a:ext cx="1417675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6" t="11497" r="7236" b="4823"/>
          <a:stretch/>
        </p:blipFill>
        <p:spPr>
          <a:xfrm>
            <a:off x="5635255" y="645042"/>
            <a:ext cx="1403497" cy="6174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8166" y="1049078"/>
            <a:ext cx="1417675" cy="545095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42042" y="6500037"/>
            <a:ext cx="1407344" cy="28270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77787" y="914400"/>
            <a:ext cx="453655" cy="1415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BB8B00"/>
                </a:solidFill>
                <a:latin typeface="Avenir Next Condensed Demi Bold" charset="0"/>
                <a:ea typeface="Avenir Next Condensed Demi Bold" charset="0"/>
                <a:cs typeface="Avenir Next Condensed Demi Bold" charset="0"/>
              </a:rPr>
              <a:t>2016-17</a:t>
            </a:r>
            <a:endParaRPr lang="en-US" sz="800" b="1" dirty="0">
              <a:solidFill>
                <a:srgbClr val="BB8B00"/>
              </a:solidFill>
              <a:latin typeface="Avenir Next Condensed Demi Bold" charset="0"/>
              <a:ea typeface="Avenir Next Condensed Demi Bold" charset="0"/>
              <a:cs typeface="Avenir Next Condensed Demi 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7898" y="914400"/>
            <a:ext cx="471376" cy="1415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BB8B00"/>
                </a:solidFill>
                <a:latin typeface="Avenir Next Condensed Demi Bold" charset="0"/>
                <a:ea typeface="Avenir Next Condensed Demi Bold" charset="0"/>
                <a:cs typeface="Avenir Next Condensed Demi Bold" charset="0"/>
              </a:rPr>
              <a:t>2017-18</a:t>
            </a:r>
            <a:endParaRPr lang="en-US" sz="800" b="1" dirty="0">
              <a:solidFill>
                <a:srgbClr val="BB8B00"/>
              </a:solidFill>
              <a:latin typeface="Avenir Next Condensed Demi Bold" charset="0"/>
              <a:ea typeface="Avenir Next Condensed Demi Bold" charset="0"/>
              <a:cs typeface="Avenir Next Condensed Demi Bo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3958" y="910951"/>
            <a:ext cx="423530" cy="1452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BB8B00"/>
                </a:solidFill>
                <a:latin typeface="Avenir Next Condensed Demi Bold" charset="0"/>
                <a:ea typeface="Avenir Next Condensed Demi Bold" charset="0"/>
                <a:cs typeface="Avenir Next Condensed Demi Bold" charset="0"/>
              </a:rPr>
              <a:t>CHANGE</a:t>
            </a:r>
            <a:endParaRPr lang="en-US" sz="800" b="1" dirty="0">
              <a:solidFill>
                <a:srgbClr val="BB8B00"/>
              </a:solidFill>
              <a:latin typeface="Avenir Next Condensed Demi Bold" charset="0"/>
              <a:ea typeface="Avenir Next Condensed Demi Bold" charset="0"/>
              <a:cs typeface="Avenir Next Condensed Demi Bold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2042" y="675167"/>
            <a:ext cx="1407344" cy="39517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F981D4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7: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students with Pell Grants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0392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F981D4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7: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students with Pell Grants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8a: </a:t>
            </a:r>
            <a:r>
              <a:rPr lang="en-US" sz="24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Graduate Degrees Awarded in Areas of Strategic Emphasis</a:t>
            </a:r>
            <a:endParaRPr lang="en-US" sz="24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5173"/>
            <a:ext cx="9144000" cy="52322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8b: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of freshmen in top 10% of high school class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34569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8b: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% of freshmen in top 10% of high school class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9EC676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9: </a:t>
            </a:r>
            <a:r>
              <a:rPr lang="en-US" sz="280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BOG Choice — # of (top 50) national rankings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9"/>
          <a:stretch/>
        </p:blipFill>
        <p:spPr>
          <a:xfrm>
            <a:off x="0" y="1892595"/>
            <a:ext cx="9144000" cy="36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8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954107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BOT Choice:</a:t>
            </a:r>
          </a:p>
          <a:p>
            <a:r>
              <a:rPr lang="en-US" sz="2800" dirty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             % of seniors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37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85750" y="120496"/>
            <a:ext cx="8572500" cy="6858000"/>
            <a:chOff x="285750" y="0"/>
            <a:chExt cx="8572500" cy="685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0"/>
              <a:ext cx="8572500" cy="6858000"/>
            </a:xfrm>
            <a:prstGeom prst="rect">
              <a:avLst/>
            </a:prstGeom>
          </p:spPr>
        </p:pic>
        <p:sp>
          <p:nvSpPr>
            <p:cNvPr id="20" name="Freeform 19"/>
            <p:cNvSpPr/>
            <p:nvPr/>
          </p:nvSpPr>
          <p:spPr>
            <a:xfrm>
              <a:off x="6549656" y="4210493"/>
              <a:ext cx="808074" cy="800986"/>
            </a:xfrm>
            <a:custGeom>
              <a:avLst/>
              <a:gdLst>
                <a:gd name="connsiteX0" fmla="*/ 0 w 808074"/>
                <a:gd name="connsiteY0" fmla="*/ 552893 h 786809"/>
                <a:gd name="connsiteX1" fmla="*/ 411125 w 808074"/>
                <a:gd name="connsiteY1" fmla="*/ 0 h 786809"/>
                <a:gd name="connsiteX2" fmla="*/ 489097 w 808074"/>
                <a:gd name="connsiteY2" fmla="*/ 85060 h 786809"/>
                <a:gd name="connsiteX3" fmla="*/ 567070 w 808074"/>
                <a:gd name="connsiteY3" fmla="*/ 155944 h 786809"/>
                <a:gd name="connsiteX4" fmla="*/ 623777 w 808074"/>
                <a:gd name="connsiteY4" fmla="*/ 233916 h 786809"/>
                <a:gd name="connsiteX5" fmla="*/ 666307 w 808074"/>
                <a:gd name="connsiteY5" fmla="*/ 290623 h 786809"/>
                <a:gd name="connsiteX6" fmla="*/ 708837 w 808074"/>
                <a:gd name="connsiteY6" fmla="*/ 340242 h 786809"/>
                <a:gd name="connsiteX7" fmla="*/ 751367 w 808074"/>
                <a:gd name="connsiteY7" fmla="*/ 425302 h 786809"/>
                <a:gd name="connsiteX8" fmla="*/ 786809 w 808074"/>
                <a:gd name="connsiteY8" fmla="*/ 510363 h 786809"/>
                <a:gd name="connsiteX9" fmla="*/ 808074 w 808074"/>
                <a:gd name="connsiteY9" fmla="*/ 574158 h 786809"/>
                <a:gd name="connsiteX10" fmla="*/ 155944 w 808074"/>
                <a:gd name="connsiteY10" fmla="*/ 786809 h 786809"/>
                <a:gd name="connsiteX11" fmla="*/ 120502 w 808074"/>
                <a:gd name="connsiteY11" fmla="*/ 708837 h 786809"/>
                <a:gd name="connsiteX12" fmla="*/ 85060 w 808074"/>
                <a:gd name="connsiteY12" fmla="*/ 659219 h 786809"/>
                <a:gd name="connsiteX13" fmla="*/ 42530 w 808074"/>
                <a:gd name="connsiteY13" fmla="*/ 602512 h 786809"/>
                <a:gd name="connsiteX14" fmla="*/ 0 w 808074"/>
                <a:gd name="connsiteY14" fmla="*/ 552893 h 78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8074" h="786809">
                  <a:moveTo>
                    <a:pt x="0" y="552893"/>
                  </a:moveTo>
                  <a:lnTo>
                    <a:pt x="411125" y="0"/>
                  </a:lnTo>
                  <a:lnTo>
                    <a:pt x="489097" y="85060"/>
                  </a:lnTo>
                  <a:lnTo>
                    <a:pt x="567070" y="155944"/>
                  </a:lnTo>
                  <a:lnTo>
                    <a:pt x="623777" y="233916"/>
                  </a:lnTo>
                  <a:lnTo>
                    <a:pt x="666307" y="290623"/>
                  </a:lnTo>
                  <a:lnTo>
                    <a:pt x="708837" y="340242"/>
                  </a:lnTo>
                  <a:lnTo>
                    <a:pt x="751367" y="425302"/>
                  </a:lnTo>
                  <a:lnTo>
                    <a:pt x="786809" y="510363"/>
                  </a:lnTo>
                  <a:lnTo>
                    <a:pt x="808074" y="574158"/>
                  </a:lnTo>
                  <a:lnTo>
                    <a:pt x="155944" y="786809"/>
                  </a:lnTo>
                  <a:lnTo>
                    <a:pt x="120502" y="708837"/>
                  </a:lnTo>
                  <a:lnTo>
                    <a:pt x="85060" y="659219"/>
                  </a:lnTo>
                  <a:lnTo>
                    <a:pt x="42530" y="602512"/>
                  </a:lnTo>
                  <a:lnTo>
                    <a:pt x="0" y="552893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266122" y="5599815"/>
              <a:ext cx="418214" cy="233916"/>
            </a:xfrm>
            <a:custGeom>
              <a:avLst/>
              <a:gdLst>
                <a:gd name="connsiteX0" fmla="*/ 0 w 404037"/>
                <a:gd name="connsiteY0" fmla="*/ 106325 h 219739"/>
                <a:gd name="connsiteX1" fmla="*/ 0 w 404037"/>
                <a:gd name="connsiteY1" fmla="*/ 219739 h 219739"/>
                <a:gd name="connsiteX2" fmla="*/ 0 w 404037"/>
                <a:gd name="connsiteY2" fmla="*/ 219739 h 219739"/>
                <a:gd name="connsiteX3" fmla="*/ 106325 w 404037"/>
                <a:gd name="connsiteY3" fmla="*/ 219739 h 219739"/>
                <a:gd name="connsiteX4" fmla="*/ 106325 w 404037"/>
                <a:gd name="connsiteY4" fmla="*/ 219739 h 219739"/>
                <a:gd name="connsiteX5" fmla="*/ 184297 w 404037"/>
                <a:gd name="connsiteY5" fmla="*/ 191386 h 219739"/>
                <a:gd name="connsiteX6" fmla="*/ 184297 w 404037"/>
                <a:gd name="connsiteY6" fmla="*/ 191386 h 219739"/>
                <a:gd name="connsiteX7" fmla="*/ 297711 w 404037"/>
                <a:gd name="connsiteY7" fmla="*/ 155944 h 219739"/>
                <a:gd name="connsiteX8" fmla="*/ 297711 w 404037"/>
                <a:gd name="connsiteY8" fmla="*/ 155944 h 219739"/>
                <a:gd name="connsiteX9" fmla="*/ 375683 w 404037"/>
                <a:gd name="connsiteY9" fmla="*/ 113414 h 219739"/>
                <a:gd name="connsiteX10" fmla="*/ 404037 w 404037"/>
                <a:gd name="connsiteY10" fmla="*/ 92149 h 219739"/>
                <a:gd name="connsiteX11" fmla="*/ 326065 w 404037"/>
                <a:gd name="connsiteY11" fmla="*/ 0 h 219739"/>
                <a:gd name="connsiteX12" fmla="*/ 276446 w 404037"/>
                <a:gd name="connsiteY12" fmla="*/ 28353 h 219739"/>
                <a:gd name="connsiteX13" fmla="*/ 276446 w 404037"/>
                <a:gd name="connsiteY13" fmla="*/ 28353 h 219739"/>
                <a:gd name="connsiteX14" fmla="*/ 163032 w 404037"/>
                <a:gd name="connsiteY14" fmla="*/ 70883 h 219739"/>
                <a:gd name="connsiteX15" fmla="*/ 106325 w 404037"/>
                <a:gd name="connsiteY15" fmla="*/ 92149 h 219739"/>
                <a:gd name="connsiteX16" fmla="*/ 106325 w 404037"/>
                <a:gd name="connsiteY16" fmla="*/ 92149 h 219739"/>
                <a:gd name="connsiteX17" fmla="*/ 0 w 404037"/>
                <a:gd name="connsiteY17" fmla="*/ 106325 h 21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4037" h="219739">
                  <a:moveTo>
                    <a:pt x="0" y="106325"/>
                  </a:moveTo>
                  <a:lnTo>
                    <a:pt x="0" y="219739"/>
                  </a:lnTo>
                  <a:lnTo>
                    <a:pt x="0" y="219739"/>
                  </a:lnTo>
                  <a:lnTo>
                    <a:pt x="106325" y="219739"/>
                  </a:lnTo>
                  <a:lnTo>
                    <a:pt x="106325" y="219739"/>
                  </a:lnTo>
                  <a:lnTo>
                    <a:pt x="184297" y="191386"/>
                  </a:lnTo>
                  <a:lnTo>
                    <a:pt x="184297" y="191386"/>
                  </a:lnTo>
                  <a:lnTo>
                    <a:pt x="297711" y="155944"/>
                  </a:lnTo>
                  <a:lnTo>
                    <a:pt x="297711" y="155944"/>
                  </a:lnTo>
                  <a:lnTo>
                    <a:pt x="375683" y="113414"/>
                  </a:lnTo>
                  <a:lnTo>
                    <a:pt x="404037" y="92149"/>
                  </a:lnTo>
                  <a:lnTo>
                    <a:pt x="326065" y="0"/>
                  </a:lnTo>
                  <a:lnTo>
                    <a:pt x="276446" y="28353"/>
                  </a:lnTo>
                  <a:lnTo>
                    <a:pt x="276446" y="28353"/>
                  </a:lnTo>
                  <a:lnTo>
                    <a:pt x="163032" y="70883"/>
                  </a:lnTo>
                  <a:lnTo>
                    <a:pt x="106325" y="92149"/>
                  </a:lnTo>
                  <a:lnTo>
                    <a:pt x="106325" y="92149"/>
                  </a:lnTo>
                  <a:lnTo>
                    <a:pt x="0" y="106325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599814" y="5883349"/>
              <a:ext cx="673395" cy="411125"/>
            </a:xfrm>
            <a:custGeom>
              <a:avLst/>
              <a:gdLst>
                <a:gd name="connsiteX0" fmla="*/ 673395 w 673395"/>
                <a:gd name="connsiteY0" fmla="*/ 170121 h 411125"/>
                <a:gd name="connsiteX1" fmla="*/ 673395 w 673395"/>
                <a:gd name="connsiteY1" fmla="*/ 411125 h 411125"/>
                <a:gd name="connsiteX2" fmla="*/ 482009 w 673395"/>
                <a:gd name="connsiteY2" fmla="*/ 396949 h 411125"/>
                <a:gd name="connsiteX3" fmla="*/ 304800 w 673395"/>
                <a:gd name="connsiteY3" fmla="*/ 347330 h 411125"/>
                <a:gd name="connsiteX4" fmla="*/ 155944 w 673395"/>
                <a:gd name="connsiteY4" fmla="*/ 290623 h 411125"/>
                <a:gd name="connsiteX5" fmla="*/ 49619 w 673395"/>
                <a:gd name="connsiteY5" fmla="*/ 226828 h 411125"/>
                <a:gd name="connsiteX6" fmla="*/ 0 w 673395"/>
                <a:gd name="connsiteY6" fmla="*/ 184298 h 411125"/>
                <a:gd name="connsiteX7" fmla="*/ 141767 w 673395"/>
                <a:gd name="connsiteY7" fmla="*/ 0 h 411125"/>
                <a:gd name="connsiteX8" fmla="*/ 255181 w 673395"/>
                <a:gd name="connsiteY8" fmla="*/ 70884 h 411125"/>
                <a:gd name="connsiteX9" fmla="*/ 404037 w 673395"/>
                <a:gd name="connsiteY9" fmla="*/ 134679 h 411125"/>
                <a:gd name="connsiteX10" fmla="*/ 552893 w 673395"/>
                <a:gd name="connsiteY10" fmla="*/ 170121 h 411125"/>
                <a:gd name="connsiteX11" fmla="*/ 673395 w 673395"/>
                <a:gd name="connsiteY11" fmla="*/ 170121 h 4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3395" h="411125">
                  <a:moveTo>
                    <a:pt x="673395" y="170121"/>
                  </a:moveTo>
                  <a:lnTo>
                    <a:pt x="673395" y="411125"/>
                  </a:lnTo>
                  <a:lnTo>
                    <a:pt x="482009" y="396949"/>
                  </a:lnTo>
                  <a:lnTo>
                    <a:pt x="304800" y="347330"/>
                  </a:lnTo>
                  <a:lnTo>
                    <a:pt x="155944" y="290623"/>
                  </a:lnTo>
                  <a:lnTo>
                    <a:pt x="49619" y="226828"/>
                  </a:lnTo>
                  <a:lnTo>
                    <a:pt x="0" y="184298"/>
                  </a:lnTo>
                  <a:lnTo>
                    <a:pt x="141767" y="0"/>
                  </a:lnTo>
                  <a:lnTo>
                    <a:pt x="255181" y="70884"/>
                  </a:lnTo>
                  <a:lnTo>
                    <a:pt x="404037" y="134679"/>
                  </a:lnTo>
                  <a:lnTo>
                    <a:pt x="552893" y="170121"/>
                  </a:lnTo>
                  <a:lnTo>
                    <a:pt x="673395" y="170121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280298" y="1020726"/>
              <a:ext cx="404037" cy="680483"/>
            </a:xfrm>
            <a:custGeom>
              <a:avLst/>
              <a:gdLst>
                <a:gd name="connsiteX0" fmla="*/ 0 w 404037"/>
                <a:gd name="connsiteY0" fmla="*/ 680483 h 680483"/>
                <a:gd name="connsiteX1" fmla="*/ 0 w 404037"/>
                <a:gd name="connsiteY1" fmla="*/ 0 h 680483"/>
                <a:gd name="connsiteX2" fmla="*/ 99237 w 404037"/>
                <a:gd name="connsiteY2" fmla="*/ 7088 h 680483"/>
                <a:gd name="connsiteX3" fmla="*/ 198474 w 404037"/>
                <a:gd name="connsiteY3" fmla="*/ 42530 h 680483"/>
                <a:gd name="connsiteX4" fmla="*/ 283535 w 404037"/>
                <a:gd name="connsiteY4" fmla="*/ 70883 h 680483"/>
                <a:gd name="connsiteX5" fmla="*/ 333153 w 404037"/>
                <a:gd name="connsiteY5" fmla="*/ 106325 h 680483"/>
                <a:gd name="connsiteX6" fmla="*/ 404037 w 404037"/>
                <a:gd name="connsiteY6" fmla="*/ 148855 h 680483"/>
                <a:gd name="connsiteX7" fmla="*/ 0 w 404037"/>
                <a:gd name="connsiteY7" fmla="*/ 680483 h 68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37" h="680483">
                  <a:moveTo>
                    <a:pt x="0" y="680483"/>
                  </a:moveTo>
                  <a:lnTo>
                    <a:pt x="0" y="0"/>
                  </a:lnTo>
                  <a:lnTo>
                    <a:pt x="99237" y="7088"/>
                  </a:lnTo>
                  <a:lnTo>
                    <a:pt x="198474" y="42530"/>
                  </a:lnTo>
                  <a:lnTo>
                    <a:pt x="283535" y="70883"/>
                  </a:lnTo>
                  <a:lnTo>
                    <a:pt x="333153" y="106325"/>
                  </a:lnTo>
                  <a:lnTo>
                    <a:pt x="404037" y="148855"/>
                  </a:lnTo>
                  <a:lnTo>
                    <a:pt x="0" y="680483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528391" y="779721"/>
              <a:ext cx="843516" cy="793898"/>
            </a:xfrm>
            <a:custGeom>
              <a:avLst/>
              <a:gdLst>
                <a:gd name="connsiteX0" fmla="*/ 0 w 829340"/>
                <a:gd name="connsiteY0" fmla="*/ 567070 h 793898"/>
                <a:gd name="connsiteX1" fmla="*/ 411126 w 829340"/>
                <a:gd name="connsiteY1" fmla="*/ 0 h 793898"/>
                <a:gd name="connsiteX2" fmla="*/ 482010 w 829340"/>
                <a:gd name="connsiteY2" fmla="*/ 63795 h 793898"/>
                <a:gd name="connsiteX3" fmla="*/ 559982 w 829340"/>
                <a:gd name="connsiteY3" fmla="*/ 141767 h 793898"/>
                <a:gd name="connsiteX4" fmla="*/ 630866 w 829340"/>
                <a:gd name="connsiteY4" fmla="*/ 219739 h 793898"/>
                <a:gd name="connsiteX5" fmla="*/ 701749 w 829340"/>
                <a:gd name="connsiteY5" fmla="*/ 326065 h 793898"/>
                <a:gd name="connsiteX6" fmla="*/ 765545 w 829340"/>
                <a:gd name="connsiteY6" fmla="*/ 453656 h 793898"/>
                <a:gd name="connsiteX7" fmla="*/ 829340 w 829340"/>
                <a:gd name="connsiteY7" fmla="*/ 588335 h 793898"/>
                <a:gd name="connsiteX8" fmla="*/ 170121 w 829340"/>
                <a:gd name="connsiteY8" fmla="*/ 793898 h 793898"/>
                <a:gd name="connsiteX9" fmla="*/ 134680 w 829340"/>
                <a:gd name="connsiteY9" fmla="*/ 708837 h 793898"/>
                <a:gd name="connsiteX10" fmla="*/ 85061 w 829340"/>
                <a:gd name="connsiteY10" fmla="*/ 637953 h 793898"/>
                <a:gd name="connsiteX11" fmla="*/ 0 w 829340"/>
                <a:gd name="connsiteY11" fmla="*/ 567070 h 79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9340" h="793898">
                  <a:moveTo>
                    <a:pt x="0" y="567070"/>
                  </a:moveTo>
                  <a:lnTo>
                    <a:pt x="411126" y="0"/>
                  </a:lnTo>
                  <a:lnTo>
                    <a:pt x="482010" y="63795"/>
                  </a:lnTo>
                  <a:lnTo>
                    <a:pt x="559982" y="141767"/>
                  </a:lnTo>
                  <a:lnTo>
                    <a:pt x="630866" y="219739"/>
                  </a:lnTo>
                  <a:lnTo>
                    <a:pt x="701749" y="326065"/>
                  </a:lnTo>
                  <a:lnTo>
                    <a:pt x="765545" y="453656"/>
                  </a:lnTo>
                  <a:lnTo>
                    <a:pt x="829340" y="588335"/>
                  </a:lnTo>
                  <a:lnTo>
                    <a:pt x="170121" y="793898"/>
                  </a:lnTo>
                  <a:lnTo>
                    <a:pt x="134680" y="708837"/>
                  </a:lnTo>
                  <a:lnTo>
                    <a:pt x="85061" y="637953"/>
                  </a:lnTo>
                  <a:lnTo>
                    <a:pt x="0" y="567070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24893" y="1360967"/>
              <a:ext cx="503274" cy="715926"/>
            </a:xfrm>
            <a:custGeom>
              <a:avLst/>
              <a:gdLst>
                <a:gd name="connsiteX0" fmla="*/ 503274 w 503274"/>
                <a:gd name="connsiteY0" fmla="*/ 141768 h 715926"/>
                <a:gd name="connsiteX1" fmla="*/ 56707 w 503274"/>
                <a:gd name="connsiteY1" fmla="*/ 0 h 715926"/>
                <a:gd name="connsiteX2" fmla="*/ 14177 w 503274"/>
                <a:gd name="connsiteY2" fmla="*/ 141768 h 715926"/>
                <a:gd name="connsiteX3" fmla="*/ 0 w 503274"/>
                <a:gd name="connsiteY3" fmla="*/ 318977 h 715926"/>
                <a:gd name="connsiteX4" fmla="*/ 7088 w 503274"/>
                <a:gd name="connsiteY4" fmla="*/ 474921 h 715926"/>
                <a:gd name="connsiteX5" fmla="*/ 28354 w 503274"/>
                <a:gd name="connsiteY5" fmla="*/ 602512 h 715926"/>
                <a:gd name="connsiteX6" fmla="*/ 63795 w 503274"/>
                <a:gd name="connsiteY6" fmla="*/ 715926 h 715926"/>
                <a:gd name="connsiteX7" fmla="*/ 503274 w 503274"/>
                <a:gd name="connsiteY7" fmla="*/ 559982 h 715926"/>
                <a:gd name="connsiteX8" fmla="*/ 482009 w 503274"/>
                <a:gd name="connsiteY8" fmla="*/ 446568 h 715926"/>
                <a:gd name="connsiteX9" fmla="*/ 467833 w 503274"/>
                <a:gd name="connsiteY9" fmla="*/ 333154 h 715926"/>
                <a:gd name="connsiteX10" fmla="*/ 474921 w 503274"/>
                <a:gd name="connsiteY10" fmla="*/ 241005 h 715926"/>
                <a:gd name="connsiteX11" fmla="*/ 503274 w 503274"/>
                <a:gd name="connsiteY11" fmla="*/ 141768 h 7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3274" h="715926">
                  <a:moveTo>
                    <a:pt x="503274" y="141768"/>
                  </a:moveTo>
                  <a:lnTo>
                    <a:pt x="56707" y="0"/>
                  </a:lnTo>
                  <a:lnTo>
                    <a:pt x="14177" y="141768"/>
                  </a:lnTo>
                  <a:lnTo>
                    <a:pt x="0" y="318977"/>
                  </a:lnTo>
                  <a:lnTo>
                    <a:pt x="7088" y="474921"/>
                  </a:lnTo>
                  <a:lnTo>
                    <a:pt x="28354" y="602512"/>
                  </a:lnTo>
                  <a:lnTo>
                    <a:pt x="63795" y="715926"/>
                  </a:lnTo>
                  <a:lnTo>
                    <a:pt x="503274" y="559982"/>
                  </a:lnTo>
                  <a:lnTo>
                    <a:pt x="482009" y="446568"/>
                  </a:lnTo>
                  <a:lnTo>
                    <a:pt x="467833" y="333154"/>
                  </a:lnTo>
                  <a:lnTo>
                    <a:pt x="474921" y="241005"/>
                  </a:lnTo>
                  <a:lnTo>
                    <a:pt x="503274" y="141768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67517" y="120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2014-15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6271" y="116953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2015-16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7517" y="3549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2016-17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71" y="3549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2017-18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85750" y="120496"/>
            <a:ext cx="8572500" cy="6858000"/>
            <a:chOff x="285750" y="0"/>
            <a:chExt cx="8572500" cy="6858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0"/>
              <a:ext cx="8572500" cy="6858000"/>
            </a:xfrm>
            <a:prstGeom prst="rect">
              <a:avLst/>
            </a:prstGeom>
          </p:spPr>
        </p:pic>
        <p:sp>
          <p:nvSpPr>
            <p:cNvPr id="22" name="Freeform 21"/>
            <p:cNvSpPr/>
            <p:nvPr/>
          </p:nvSpPr>
          <p:spPr>
            <a:xfrm>
              <a:off x="6549656" y="4210493"/>
              <a:ext cx="808074" cy="800986"/>
            </a:xfrm>
            <a:custGeom>
              <a:avLst/>
              <a:gdLst>
                <a:gd name="connsiteX0" fmla="*/ 0 w 808074"/>
                <a:gd name="connsiteY0" fmla="*/ 552893 h 786809"/>
                <a:gd name="connsiteX1" fmla="*/ 411125 w 808074"/>
                <a:gd name="connsiteY1" fmla="*/ 0 h 786809"/>
                <a:gd name="connsiteX2" fmla="*/ 489097 w 808074"/>
                <a:gd name="connsiteY2" fmla="*/ 85060 h 786809"/>
                <a:gd name="connsiteX3" fmla="*/ 567070 w 808074"/>
                <a:gd name="connsiteY3" fmla="*/ 155944 h 786809"/>
                <a:gd name="connsiteX4" fmla="*/ 623777 w 808074"/>
                <a:gd name="connsiteY4" fmla="*/ 233916 h 786809"/>
                <a:gd name="connsiteX5" fmla="*/ 666307 w 808074"/>
                <a:gd name="connsiteY5" fmla="*/ 290623 h 786809"/>
                <a:gd name="connsiteX6" fmla="*/ 708837 w 808074"/>
                <a:gd name="connsiteY6" fmla="*/ 340242 h 786809"/>
                <a:gd name="connsiteX7" fmla="*/ 751367 w 808074"/>
                <a:gd name="connsiteY7" fmla="*/ 425302 h 786809"/>
                <a:gd name="connsiteX8" fmla="*/ 786809 w 808074"/>
                <a:gd name="connsiteY8" fmla="*/ 510363 h 786809"/>
                <a:gd name="connsiteX9" fmla="*/ 808074 w 808074"/>
                <a:gd name="connsiteY9" fmla="*/ 574158 h 786809"/>
                <a:gd name="connsiteX10" fmla="*/ 155944 w 808074"/>
                <a:gd name="connsiteY10" fmla="*/ 786809 h 786809"/>
                <a:gd name="connsiteX11" fmla="*/ 120502 w 808074"/>
                <a:gd name="connsiteY11" fmla="*/ 708837 h 786809"/>
                <a:gd name="connsiteX12" fmla="*/ 85060 w 808074"/>
                <a:gd name="connsiteY12" fmla="*/ 659219 h 786809"/>
                <a:gd name="connsiteX13" fmla="*/ 42530 w 808074"/>
                <a:gd name="connsiteY13" fmla="*/ 602512 h 786809"/>
                <a:gd name="connsiteX14" fmla="*/ 0 w 808074"/>
                <a:gd name="connsiteY14" fmla="*/ 552893 h 78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8074" h="786809">
                  <a:moveTo>
                    <a:pt x="0" y="552893"/>
                  </a:moveTo>
                  <a:lnTo>
                    <a:pt x="411125" y="0"/>
                  </a:lnTo>
                  <a:lnTo>
                    <a:pt x="489097" y="85060"/>
                  </a:lnTo>
                  <a:lnTo>
                    <a:pt x="567070" y="155944"/>
                  </a:lnTo>
                  <a:lnTo>
                    <a:pt x="623777" y="233916"/>
                  </a:lnTo>
                  <a:lnTo>
                    <a:pt x="666307" y="290623"/>
                  </a:lnTo>
                  <a:lnTo>
                    <a:pt x="708837" y="340242"/>
                  </a:lnTo>
                  <a:lnTo>
                    <a:pt x="751367" y="425302"/>
                  </a:lnTo>
                  <a:lnTo>
                    <a:pt x="786809" y="510363"/>
                  </a:lnTo>
                  <a:lnTo>
                    <a:pt x="808074" y="574158"/>
                  </a:lnTo>
                  <a:lnTo>
                    <a:pt x="155944" y="786809"/>
                  </a:lnTo>
                  <a:lnTo>
                    <a:pt x="120502" y="708837"/>
                  </a:lnTo>
                  <a:lnTo>
                    <a:pt x="85060" y="659219"/>
                  </a:lnTo>
                  <a:lnTo>
                    <a:pt x="42530" y="602512"/>
                  </a:lnTo>
                  <a:lnTo>
                    <a:pt x="0" y="552893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266122" y="5599815"/>
              <a:ext cx="418214" cy="233916"/>
            </a:xfrm>
            <a:custGeom>
              <a:avLst/>
              <a:gdLst>
                <a:gd name="connsiteX0" fmla="*/ 0 w 404037"/>
                <a:gd name="connsiteY0" fmla="*/ 106325 h 219739"/>
                <a:gd name="connsiteX1" fmla="*/ 0 w 404037"/>
                <a:gd name="connsiteY1" fmla="*/ 219739 h 219739"/>
                <a:gd name="connsiteX2" fmla="*/ 0 w 404037"/>
                <a:gd name="connsiteY2" fmla="*/ 219739 h 219739"/>
                <a:gd name="connsiteX3" fmla="*/ 106325 w 404037"/>
                <a:gd name="connsiteY3" fmla="*/ 219739 h 219739"/>
                <a:gd name="connsiteX4" fmla="*/ 106325 w 404037"/>
                <a:gd name="connsiteY4" fmla="*/ 219739 h 219739"/>
                <a:gd name="connsiteX5" fmla="*/ 184297 w 404037"/>
                <a:gd name="connsiteY5" fmla="*/ 191386 h 219739"/>
                <a:gd name="connsiteX6" fmla="*/ 184297 w 404037"/>
                <a:gd name="connsiteY6" fmla="*/ 191386 h 219739"/>
                <a:gd name="connsiteX7" fmla="*/ 297711 w 404037"/>
                <a:gd name="connsiteY7" fmla="*/ 155944 h 219739"/>
                <a:gd name="connsiteX8" fmla="*/ 297711 w 404037"/>
                <a:gd name="connsiteY8" fmla="*/ 155944 h 219739"/>
                <a:gd name="connsiteX9" fmla="*/ 375683 w 404037"/>
                <a:gd name="connsiteY9" fmla="*/ 113414 h 219739"/>
                <a:gd name="connsiteX10" fmla="*/ 404037 w 404037"/>
                <a:gd name="connsiteY10" fmla="*/ 92149 h 219739"/>
                <a:gd name="connsiteX11" fmla="*/ 326065 w 404037"/>
                <a:gd name="connsiteY11" fmla="*/ 0 h 219739"/>
                <a:gd name="connsiteX12" fmla="*/ 276446 w 404037"/>
                <a:gd name="connsiteY12" fmla="*/ 28353 h 219739"/>
                <a:gd name="connsiteX13" fmla="*/ 276446 w 404037"/>
                <a:gd name="connsiteY13" fmla="*/ 28353 h 219739"/>
                <a:gd name="connsiteX14" fmla="*/ 163032 w 404037"/>
                <a:gd name="connsiteY14" fmla="*/ 70883 h 219739"/>
                <a:gd name="connsiteX15" fmla="*/ 106325 w 404037"/>
                <a:gd name="connsiteY15" fmla="*/ 92149 h 219739"/>
                <a:gd name="connsiteX16" fmla="*/ 106325 w 404037"/>
                <a:gd name="connsiteY16" fmla="*/ 92149 h 219739"/>
                <a:gd name="connsiteX17" fmla="*/ 0 w 404037"/>
                <a:gd name="connsiteY17" fmla="*/ 106325 h 21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4037" h="219739">
                  <a:moveTo>
                    <a:pt x="0" y="106325"/>
                  </a:moveTo>
                  <a:lnTo>
                    <a:pt x="0" y="219739"/>
                  </a:lnTo>
                  <a:lnTo>
                    <a:pt x="0" y="219739"/>
                  </a:lnTo>
                  <a:lnTo>
                    <a:pt x="106325" y="219739"/>
                  </a:lnTo>
                  <a:lnTo>
                    <a:pt x="106325" y="219739"/>
                  </a:lnTo>
                  <a:lnTo>
                    <a:pt x="184297" y="191386"/>
                  </a:lnTo>
                  <a:lnTo>
                    <a:pt x="184297" y="191386"/>
                  </a:lnTo>
                  <a:lnTo>
                    <a:pt x="297711" y="155944"/>
                  </a:lnTo>
                  <a:lnTo>
                    <a:pt x="297711" y="155944"/>
                  </a:lnTo>
                  <a:lnTo>
                    <a:pt x="375683" y="113414"/>
                  </a:lnTo>
                  <a:lnTo>
                    <a:pt x="404037" y="92149"/>
                  </a:lnTo>
                  <a:lnTo>
                    <a:pt x="326065" y="0"/>
                  </a:lnTo>
                  <a:lnTo>
                    <a:pt x="276446" y="28353"/>
                  </a:lnTo>
                  <a:lnTo>
                    <a:pt x="276446" y="28353"/>
                  </a:lnTo>
                  <a:lnTo>
                    <a:pt x="163032" y="70883"/>
                  </a:lnTo>
                  <a:lnTo>
                    <a:pt x="106325" y="92149"/>
                  </a:lnTo>
                  <a:lnTo>
                    <a:pt x="106325" y="92149"/>
                  </a:lnTo>
                  <a:lnTo>
                    <a:pt x="0" y="106325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599814" y="5883349"/>
              <a:ext cx="673395" cy="411125"/>
            </a:xfrm>
            <a:custGeom>
              <a:avLst/>
              <a:gdLst>
                <a:gd name="connsiteX0" fmla="*/ 673395 w 673395"/>
                <a:gd name="connsiteY0" fmla="*/ 170121 h 411125"/>
                <a:gd name="connsiteX1" fmla="*/ 673395 w 673395"/>
                <a:gd name="connsiteY1" fmla="*/ 411125 h 411125"/>
                <a:gd name="connsiteX2" fmla="*/ 482009 w 673395"/>
                <a:gd name="connsiteY2" fmla="*/ 396949 h 411125"/>
                <a:gd name="connsiteX3" fmla="*/ 304800 w 673395"/>
                <a:gd name="connsiteY3" fmla="*/ 347330 h 411125"/>
                <a:gd name="connsiteX4" fmla="*/ 155944 w 673395"/>
                <a:gd name="connsiteY4" fmla="*/ 290623 h 411125"/>
                <a:gd name="connsiteX5" fmla="*/ 49619 w 673395"/>
                <a:gd name="connsiteY5" fmla="*/ 226828 h 411125"/>
                <a:gd name="connsiteX6" fmla="*/ 0 w 673395"/>
                <a:gd name="connsiteY6" fmla="*/ 184298 h 411125"/>
                <a:gd name="connsiteX7" fmla="*/ 141767 w 673395"/>
                <a:gd name="connsiteY7" fmla="*/ 0 h 411125"/>
                <a:gd name="connsiteX8" fmla="*/ 255181 w 673395"/>
                <a:gd name="connsiteY8" fmla="*/ 70884 h 411125"/>
                <a:gd name="connsiteX9" fmla="*/ 404037 w 673395"/>
                <a:gd name="connsiteY9" fmla="*/ 134679 h 411125"/>
                <a:gd name="connsiteX10" fmla="*/ 552893 w 673395"/>
                <a:gd name="connsiteY10" fmla="*/ 170121 h 411125"/>
                <a:gd name="connsiteX11" fmla="*/ 673395 w 673395"/>
                <a:gd name="connsiteY11" fmla="*/ 170121 h 4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3395" h="411125">
                  <a:moveTo>
                    <a:pt x="673395" y="170121"/>
                  </a:moveTo>
                  <a:lnTo>
                    <a:pt x="673395" y="411125"/>
                  </a:lnTo>
                  <a:lnTo>
                    <a:pt x="482009" y="396949"/>
                  </a:lnTo>
                  <a:lnTo>
                    <a:pt x="304800" y="347330"/>
                  </a:lnTo>
                  <a:lnTo>
                    <a:pt x="155944" y="290623"/>
                  </a:lnTo>
                  <a:lnTo>
                    <a:pt x="49619" y="226828"/>
                  </a:lnTo>
                  <a:lnTo>
                    <a:pt x="0" y="184298"/>
                  </a:lnTo>
                  <a:lnTo>
                    <a:pt x="141767" y="0"/>
                  </a:lnTo>
                  <a:lnTo>
                    <a:pt x="255181" y="70884"/>
                  </a:lnTo>
                  <a:lnTo>
                    <a:pt x="404037" y="134679"/>
                  </a:lnTo>
                  <a:lnTo>
                    <a:pt x="552893" y="170121"/>
                  </a:lnTo>
                  <a:lnTo>
                    <a:pt x="673395" y="170121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280298" y="1020726"/>
              <a:ext cx="404037" cy="680483"/>
            </a:xfrm>
            <a:custGeom>
              <a:avLst/>
              <a:gdLst>
                <a:gd name="connsiteX0" fmla="*/ 0 w 404037"/>
                <a:gd name="connsiteY0" fmla="*/ 680483 h 680483"/>
                <a:gd name="connsiteX1" fmla="*/ 0 w 404037"/>
                <a:gd name="connsiteY1" fmla="*/ 0 h 680483"/>
                <a:gd name="connsiteX2" fmla="*/ 99237 w 404037"/>
                <a:gd name="connsiteY2" fmla="*/ 7088 h 680483"/>
                <a:gd name="connsiteX3" fmla="*/ 198474 w 404037"/>
                <a:gd name="connsiteY3" fmla="*/ 42530 h 680483"/>
                <a:gd name="connsiteX4" fmla="*/ 283535 w 404037"/>
                <a:gd name="connsiteY4" fmla="*/ 70883 h 680483"/>
                <a:gd name="connsiteX5" fmla="*/ 333153 w 404037"/>
                <a:gd name="connsiteY5" fmla="*/ 106325 h 680483"/>
                <a:gd name="connsiteX6" fmla="*/ 404037 w 404037"/>
                <a:gd name="connsiteY6" fmla="*/ 148855 h 680483"/>
                <a:gd name="connsiteX7" fmla="*/ 0 w 404037"/>
                <a:gd name="connsiteY7" fmla="*/ 680483 h 68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37" h="680483">
                  <a:moveTo>
                    <a:pt x="0" y="680483"/>
                  </a:moveTo>
                  <a:lnTo>
                    <a:pt x="0" y="0"/>
                  </a:lnTo>
                  <a:lnTo>
                    <a:pt x="99237" y="7088"/>
                  </a:lnTo>
                  <a:lnTo>
                    <a:pt x="198474" y="42530"/>
                  </a:lnTo>
                  <a:lnTo>
                    <a:pt x="283535" y="70883"/>
                  </a:lnTo>
                  <a:lnTo>
                    <a:pt x="333153" y="106325"/>
                  </a:lnTo>
                  <a:lnTo>
                    <a:pt x="404037" y="148855"/>
                  </a:lnTo>
                  <a:lnTo>
                    <a:pt x="0" y="680483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6528391" y="779721"/>
              <a:ext cx="843516" cy="793898"/>
            </a:xfrm>
            <a:custGeom>
              <a:avLst/>
              <a:gdLst>
                <a:gd name="connsiteX0" fmla="*/ 0 w 829340"/>
                <a:gd name="connsiteY0" fmla="*/ 567070 h 793898"/>
                <a:gd name="connsiteX1" fmla="*/ 411126 w 829340"/>
                <a:gd name="connsiteY1" fmla="*/ 0 h 793898"/>
                <a:gd name="connsiteX2" fmla="*/ 482010 w 829340"/>
                <a:gd name="connsiteY2" fmla="*/ 63795 h 793898"/>
                <a:gd name="connsiteX3" fmla="*/ 559982 w 829340"/>
                <a:gd name="connsiteY3" fmla="*/ 141767 h 793898"/>
                <a:gd name="connsiteX4" fmla="*/ 630866 w 829340"/>
                <a:gd name="connsiteY4" fmla="*/ 219739 h 793898"/>
                <a:gd name="connsiteX5" fmla="*/ 701749 w 829340"/>
                <a:gd name="connsiteY5" fmla="*/ 326065 h 793898"/>
                <a:gd name="connsiteX6" fmla="*/ 765545 w 829340"/>
                <a:gd name="connsiteY6" fmla="*/ 453656 h 793898"/>
                <a:gd name="connsiteX7" fmla="*/ 829340 w 829340"/>
                <a:gd name="connsiteY7" fmla="*/ 588335 h 793898"/>
                <a:gd name="connsiteX8" fmla="*/ 170121 w 829340"/>
                <a:gd name="connsiteY8" fmla="*/ 793898 h 793898"/>
                <a:gd name="connsiteX9" fmla="*/ 134680 w 829340"/>
                <a:gd name="connsiteY9" fmla="*/ 708837 h 793898"/>
                <a:gd name="connsiteX10" fmla="*/ 85061 w 829340"/>
                <a:gd name="connsiteY10" fmla="*/ 637953 h 793898"/>
                <a:gd name="connsiteX11" fmla="*/ 0 w 829340"/>
                <a:gd name="connsiteY11" fmla="*/ 567070 h 79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9340" h="793898">
                  <a:moveTo>
                    <a:pt x="0" y="567070"/>
                  </a:moveTo>
                  <a:lnTo>
                    <a:pt x="411126" y="0"/>
                  </a:lnTo>
                  <a:lnTo>
                    <a:pt x="482010" y="63795"/>
                  </a:lnTo>
                  <a:lnTo>
                    <a:pt x="559982" y="141767"/>
                  </a:lnTo>
                  <a:lnTo>
                    <a:pt x="630866" y="219739"/>
                  </a:lnTo>
                  <a:lnTo>
                    <a:pt x="701749" y="326065"/>
                  </a:lnTo>
                  <a:lnTo>
                    <a:pt x="765545" y="453656"/>
                  </a:lnTo>
                  <a:lnTo>
                    <a:pt x="829340" y="588335"/>
                  </a:lnTo>
                  <a:lnTo>
                    <a:pt x="170121" y="793898"/>
                  </a:lnTo>
                  <a:lnTo>
                    <a:pt x="134680" y="708837"/>
                  </a:lnTo>
                  <a:lnTo>
                    <a:pt x="85061" y="637953"/>
                  </a:lnTo>
                  <a:lnTo>
                    <a:pt x="0" y="567070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124893" y="1360967"/>
              <a:ext cx="503274" cy="715926"/>
            </a:xfrm>
            <a:custGeom>
              <a:avLst/>
              <a:gdLst>
                <a:gd name="connsiteX0" fmla="*/ 503274 w 503274"/>
                <a:gd name="connsiteY0" fmla="*/ 141768 h 715926"/>
                <a:gd name="connsiteX1" fmla="*/ 56707 w 503274"/>
                <a:gd name="connsiteY1" fmla="*/ 0 h 715926"/>
                <a:gd name="connsiteX2" fmla="*/ 14177 w 503274"/>
                <a:gd name="connsiteY2" fmla="*/ 141768 h 715926"/>
                <a:gd name="connsiteX3" fmla="*/ 0 w 503274"/>
                <a:gd name="connsiteY3" fmla="*/ 318977 h 715926"/>
                <a:gd name="connsiteX4" fmla="*/ 7088 w 503274"/>
                <a:gd name="connsiteY4" fmla="*/ 474921 h 715926"/>
                <a:gd name="connsiteX5" fmla="*/ 28354 w 503274"/>
                <a:gd name="connsiteY5" fmla="*/ 602512 h 715926"/>
                <a:gd name="connsiteX6" fmla="*/ 63795 w 503274"/>
                <a:gd name="connsiteY6" fmla="*/ 715926 h 715926"/>
                <a:gd name="connsiteX7" fmla="*/ 503274 w 503274"/>
                <a:gd name="connsiteY7" fmla="*/ 559982 h 715926"/>
                <a:gd name="connsiteX8" fmla="*/ 482009 w 503274"/>
                <a:gd name="connsiteY8" fmla="*/ 446568 h 715926"/>
                <a:gd name="connsiteX9" fmla="*/ 467833 w 503274"/>
                <a:gd name="connsiteY9" fmla="*/ 333154 h 715926"/>
                <a:gd name="connsiteX10" fmla="*/ 474921 w 503274"/>
                <a:gd name="connsiteY10" fmla="*/ 241005 h 715926"/>
                <a:gd name="connsiteX11" fmla="*/ 503274 w 503274"/>
                <a:gd name="connsiteY11" fmla="*/ 141768 h 7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3274" h="715926">
                  <a:moveTo>
                    <a:pt x="503274" y="141768"/>
                  </a:moveTo>
                  <a:lnTo>
                    <a:pt x="56707" y="0"/>
                  </a:lnTo>
                  <a:lnTo>
                    <a:pt x="14177" y="141768"/>
                  </a:lnTo>
                  <a:lnTo>
                    <a:pt x="0" y="318977"/>
                  </a:lnTo>
                  <a:lnTo>
                    <a:pt x="7088" y="474921"/>
                  </a:lnTo>
                  <a:lnTo>
                    <a:pt x="28354" y="602512"/>
                  </a:lnTo>
                  <a:lnTo>
                    <a:pt x="63795" y="715926"/>
                  </a:lnTo>
                  <a:lnTo>
                    <a:pt x="503274" y="559982"/>
                  </a:lnTo>
                  <a:lnTo>
                    <a:pt x="482009" y="446568"/>
                  </a:lnTo>
                  <a:lnTo>
                    <a:pt x="467833" y="333154"/>
                  </a:lnTo>
                  <a:lnTo>
                    <a:pt x="474921" y="241005"/>
                  </a:lnTo>
                  <a:lnTo>
                    <a:pt x="503274" y="141768"/>
                  </a:ln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67517" y="120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2014-15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6271" y="116953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2015-16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7517" y="3549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195FA"/>
                </a:solidFill>
              </a:rPr>
              <a:t>2016-17</a:t>
            </a:r>
            <a:endParaRPr lang="en-US" dirty="0">
              <a:solidFill>
                <a:srgbClr val="3195F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71" y="3549496"/>
            <a:ext cx="1339702" cy="38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2017-18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8358" y="7082"/>
            <a:ext cx="38135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34809" y="0"/>
            <a:ext cx="5309190" cy="3239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0241" y="909705"/>
            <a:ext cx="829339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1-2:  Post-graduation employment or enrollment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4-5:  Graduation and retention rates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27480"/>
            <a:ext cx="8407400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8035041" y="2383286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75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38794" y="4014290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59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52275" y="2902095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70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56028" y="4941661"/>
            <a:ext cx="301558" cy="301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latin typeface="Avenir Next Medium" charset="0"/>
                <a:ea typeface="Avenir Next Medium" charset="0"/>
                <a:cs typeface="Avenir Next Medium" charset="0"/>
              </a:rPr>
              <a:t>50</a:t>
            </a:r>
            <a:endParaRPr lang="en-US" sz="1400" dirty="0"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2924" y="211475"/>
            <a:ext cx="832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Score: New College</a:t>
            </a:r>
            <a:endParaRPr lang="en-US" sz="2800" dirty="0">
              <a:solidFill>
                <a:srgbClr val="4272C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By September 1, 2017, each BOT should: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651" y="1219232"/>
            <a:ext cx="8732875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28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Choose 3 metrics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from SUS Strategic Plan indicators</a:t>
            </a:r>
          </a:p>
          <a:p>
            <a:endParaRPr lang="en-US" sz="2800" dirty="0" smtClean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 smtClean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Propose</a:t>
            </a:r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excellence benchmarks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(1-10)</a:t>
            </a:r>
          </a:p>
          <a:p>
            <a:endParaRPr lang="en-US" sz="2800" dirty="0" smtClean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•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Propose</a:t>
            </a:r>
            <a:r>
              <a:rPr lang="en-US" sz="2800" dirty="0" smtClean="0">
                <a:solidFill>
                  <a:srgbClr val="646699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rgbClr val="6466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improvement benchmarks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(1-10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)</a:t>
            </a: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372" y="1761493"/>
            <a:ext cx="78042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— prioritized list</a:t>
            </a:r>
            <a:endParaRPr lang="en-US" sz="2800" dirty="0" smtClean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2372" y="3452069"/>
            <a:ext cx="78042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— earn no more than </a:t>
            </a:r>
            <a:r>
              <a:rPr lang="en-US" sz="2800" dirty="0" smtClean="0">
                <a:solidFill>
                  <a:srgbClr val="FF00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7 points </a:t>
            </a:r>
            <a:r>
              <a:rPr lang="en-US" sz="28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in the first year</a:t>
            </a:r>
          </a:p>
          <a:p>
            <a:endParaRPr lang="en-US" sz="2800" dirty="0">
              <a:solidFill>
                <a:srgbClr val="646699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176"/>
            <a:ext cx="82296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0266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alumni donors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0266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alumni donors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0266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alumni donors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0266CC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alumni donors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96810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</a:t>
            </a:r>
            <a:r>
              <a:rPr lang="en-US" sz="2800" dirty="0" smtClean="0">
                <a:solidFill>
                  <a:srgbClr val="FFFF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students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participating in research course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577024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</a:t>
            </a:r>
            <a:r>
              <a:rPr lang="en-US" sz="2800" dirty="0" smtClean="0">
                <a:solidFill>
                  <a:srgbClr val="FFFF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 collaborating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on research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757238"/>
            <a:ext cx="9144000" cy="523220"/>
          </a:xfrm>
          <a:prstGeom prst="rect">
            <a:avLst/>
          </a:prstGeom>
          <a:solidFill>
            <a:srgbClr val="656599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</a:t>
            </a:r>
            <a:r>
              <a:rPr lang="en-US" sz="2800" dirty="0" smtClean="0">
                <a:solidFill>
                  <a:srgbClr val="FFFF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students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publishing/presenting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research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9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78" y="2376377"/>
            <a:ext cx="5819555" cy="43646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completing an internship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72" y="1155437"/>
            <a:ext cx="898805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Percent of students </a:t>
            </a:r>
            <a:r>
              <a:rPr lang="en-US" sz="28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self-reporting internships: 45-60%</a:t>
            </a:r>
          </a:p>
          <a:p>
            <a:endParaRPr lang="en-US" sz="2800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% internship activities </a:t>
            </a:r>
            <a:r>
              <a:rPr lang="en-US" sz="28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appearing on transcript: 25-40%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1698" y="2863720"/>
            <a:ext cx="4100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Percent 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with </a:t>
            </a:r>
            <a:r>
              <a:rPr lang="en-US" dirty="0" err="1" smtClean="0">
                <a:latin typeface="Avenir Next" charset="0"/>
                <a:ea typeface="Avenir Next" charset="0"/>
                <a:cs typeface="Avenir Next" charset="0"/>
              </a:rPr>
              <a:t>transcripted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 internships</a:t>
            </a:r>
            <a:endParaRPr lang="en-US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6596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Next Medium" charset="0"/>
                <a:ea typeface="Avenir Next Medium" charset="0"/>
                <a:cs typeface="Avenir Next Medium" charset="0"/>
              </a:rPr>
              <a:t>10: </a:t>
            </a:r>
            <a:r>
              <a:rPr lang="en-US" sz="2800" dirty="0" smtClean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rPr>
              <a:t>Percent of seniors completing 3+ HIPs</a:t>
            </a:r>
            <a:endParaRPr lang="en-US" sz="2800" dirty="0">
              <a:solidFill>
                <a:schemeClr val="bg1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181" y="1155437"/>
            <a:ext cx="8654903" cy="3262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H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igh </a:t>
            </a:r>
            <a:r>
              <a:rPr lang="en-US" sz="44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I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mpact </a:t>
            </a:r>
            <a:r>
              <a:rPr lang="en-US" sz="44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P</a:t>
            </a:r>
            <a:r>
              <a:rPr lang="en-US" sz="2800" dirty="0" smtClean="0">
                <a:latin typeface="Avenir Next" charset="0"/>
                <a:ea typeface="Avenir Next" charset="0"/>
                <a:cs typeface="Avenir Next" charset="0"/>
              </a:rPr>
              <a:t>ractices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Learning communities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Service- or community-based learning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Research with faculty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Internship, practicum, co-op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Study abroad</a:t>
            </a:r>
          </a:p>
          <a:p>
            <a:r>
              <a:rPr lang="en-US" sz="2800" dirty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800" dirty="0" smtClean="0">
                <a:solidFill>
                  <a:srgbClr val="548136"/>
                </a:solidFill>
                <a:latin typeface="Avenir Next" charset="0"/>
                <a:ea typeface="Avenir Next" charset="0"/>
                <a:cs typeface="Avenir Next" charset="0"/>
              </a:rPr>
              <a:t>• Culminating senior experience</a:t>
            </a:r>
          </a:p>
        </p:txBody>
      </p:sp>
    </p:spTree>
    <p:extLst>
      <p:ext uri="{BB962C8B-B14F-4D97-AF65-F5344CB8AC3E}">
        <p14:creationId xmlns:p14="http://schemas.microsoft.com/office/powerpoint/2010/main" val="12297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Performance Metrics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7377" y="6174768"/>
            <a:ext cx="8336623" cy="467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 smtClean="0">
                <a:latin typeface="Avenir Next Ultra Light" charset="0"/>
                <a:ea typeface="Avenir Next Ultra Light" charset="0"/>
                <a:cs typeface="Avenir Next Ultra Light" charset="0"/>
              </a:rPr>
              <a:t>04.12.2017</a:t>
            </a:r>
            <a:endParaRPr lang="en-US" sz="1000" dirty="0">
              <a:latin typeface="Avenir Next Ultra Light" charset="0"/>
              <a:ea typeface="Avenir Next Ultra Light" charset="0"/>
              <a:cs typeface="Avenir Next Ultr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52521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SACSCOC,</a:t>
            </a:r>
            <a:br>
              <a:rPr lang="en-US" dirty="0" smtClean="0"/>
            </a:br>
            <a:r>
              <a:rPr lang="en-US" dirty="0" smtClean="0"/>
              <a:t>Assessment,</a:t>
            </a:r>
            <a:br>
              <a:rPr lang="en-US" dirty="0" smtClean="0"/>
            </a:br>
            <a:r>
              <a:rPr lang="en-US" dirty="0" smtClean="0"/>
              <a:t>and You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7377" y="6174768"/>
            <a:ext cx="8336623" cy="467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dirty="0" smtClean="0">
                <a:latin typeface="Avenir Next Ultra Light" charset="0"/>
                <a:ea typeface="Avenir Next Ultra Light" charset="0"/>
                <a:cs typeface="Avenir Next Ultra Light" charset="0"/>
              </a:rPr>
              <a:t>04.12.2017</a:t>
            </a:r>
            <a:endParaRPr lang="en-US" sz="1000" dirty="0">
              <a:latin typeface="Avenir Next Ultra Light" charset="0"/>
              <a:ea typeface="Avenir Next Ultra Light" charset="0"/>
              <a:cs typeface="Avenir Next Ultr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Score: New College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rPr>
              <a:t>and other SUS schools</a:t>
            </a:r>
            <a:endParaRPr lang="en-US" sz="2800" dirty="0">
              <a:solidFill>
                <a:srgbClr val="4272C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7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 ≤ 50: </a:t>
            </a:r>
            <a:r>
              <a:rPr lang="en-US" sz="2800" dirty="0" smtClean="0">
                <a:solidFill>
                  <a:srgbClr val="CE9C99"/>
                </a:solidFill>
                <a:latin typeface="Avenir Next Medium" charset="0"/>
                <a:ea typeface="Avenir Next Medium" charset="0"/>
                <a:cs typeface="Avenir Next Medium" charset="0"/>
              </a:rPr>
              <a:t>lose base institutional funding</a:t>
            </a:r>
            <a:endParaRPr lang="en-US" sz="2800" dirty="0">
              <a:solidFill>
                <a:srgbClr val="4272C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" y="522600"/>
            <a:ext cx="8407400" cy="629920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 flipV="1">
            <a:off x="1021398" y="3044767"/>
            <a:ext cx="2383277" cy="2042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3414403" y="3035039"/>
            <a:ext cx="2383276" cy="112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797679" y="2529201"/>
            <a:ext cx="2393005" cy="164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038266" y="2694562"/>
            <a:ext cx="729575" cy="2383276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424779" y="4095344"/>
            <a:ext cx="729575" cy="982493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1753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038266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24779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11292" y="5077838"/>
            <a:ext cx="729575" cy="1254868"/>
          </a:xfrm>
          <a:prstGeom prst="rect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76653" y="1211777"/>
            <a:ext cx="7859946" cy="4807013"/>
            <a:chOff x="476653" y="1211777"/>
            <a:chExt cx="7859946" cy="4807013"/>
          </a:xfrm>
        </p:grpSpPr>
        <p:sp>
          <p:nvSpPr>
            <p:cNvPr id="17" name="Oval 16"/>
            <p:cNvSpPr/>
            <p:nvPr/>
          </p:nvSpPr>
          <p:spPr>
            <a:xfrm>
              <a:off x="8035041" y="2383286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75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38794" y="4014290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59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52275" y="2902095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70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56028" y="4941661"/>
              <a:ext cx="301558" cy="3015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latin typeface="Avenir Next Medium" charset="0"/>
                  <a:ea typeface="Avenir Next Medium" charset="0"/>
                  <a:cs typeface="Avenir Next Medium" charset="0"/>
                </a:rPr>
                <a:t>50</a:t>
              </a:r>
              <a:endParaRPr lang="en-US" sz="1400" dirty="0"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575" y="5787958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575" y="5190156"/>
              <a:ext cx="544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655" y="415724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FAMU, 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110" y="3960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654" y="335423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654" y="314416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653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6653" y="254151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5870" y="121177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4278" y="1729442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4279" y="150833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FAU, 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760" y="152630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85869" y="201637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UCF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85869" y="2131786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5869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5869" y="2526709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FIU, FSU, 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85869" y="2640845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77759" y="456533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64278" y="202270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USF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4278" y="2325024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FIU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4277" y="3136730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FSU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4276" y="323831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FGCU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64275" y="3446908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FAMU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64274" y="4268341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UWF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64273" y="4369927"/>
              <a:ext cx="10505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Next Medium" charset="0"/>
                  <a:ea typeface="Avenir Next Medium" charset="0"/>
                  <a:cs typeface="Avenir Next Medium" charset="0"/>
                </a:rPr>
                <a:t>UNF</a:t>
              </a:r>
              <a:endPara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Medium" charset="0"/>
                <a:ea typeface="Avenir Next Medium" charset="0"/>
                <a:cs typeface="Avenir Next Medium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2924" y="211475"/>
            <a:ext cx="831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272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Total Score in bottom 3: </a:t>
            </a:r>
            <a:r>
              <a:rPr lang="en-US" sz="2800" dirty="0" smtClean="0">
                <a:solidFill>
                  <a:srgbClr val="E0C4C5"/>
                </a:solidFill>
                <a:latin typeface="Avenir Next Medium" charset="0"/>
                <a:ea typeface="Avenir Next Medium" charset="0"/>
                <a:cs typeface="Avenir Next Medium" charset="0"/>
              </a:rPr>
              <a:t>no state investment</a:t>
            </a:r>
            <a:endParaRPr lang="en-US" sz="2800" dirty="0">
              <a:solidFill>
                <a:srgbClr val="4272C5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8892</TotalTime>
  <Words>1262</Words>
  <Application>Microsoft Macintosh PowerPoint</Application>
  <PresentationFormat>On-screen Show (4:3)</PresentationFormat>
  <Paragraphs>460</Paragraphs>
  <Slides>70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Avenir Next</vt:lpstr>
      <vt:lpstr>Avenir Next Condensed Demi Bold</vt:lpstr>
      <vt:lpstr>Avenir Next Medium</vt:lpstr>
      <vt:lpstr>Avenir Next Ultra Light</vt:lpstr>
      <vt:lpstr>Calibri</vt:lpstr>
      <vt:lpstr>Calibri Light</vt:lpstr>
      <vt:lpstr>Arial</vt:lpstr>
      <vt:lpstr>Office Theme</vt:lpstr>
      <vt:lpstr>Performance 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Metrics</vt:lpstr>
      <vt:lpstr>SACSCOC, Assessment, and You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199</cp:revision>
  <dcterms:created xsi:type="dcterms:W3CDTF">2017-03-06T18:51:00Z</dcterms:created>
  <dcterms:modified xsi:type="dcterms:W3CDTF">2017-04-14T19:35:19Z</dcterms:modified>
</cp:coreProperties>
</file>